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4" r:id="rId6"/>
    <p:sldId id="259" r:id="rId7"/>
    <p:sldId id="268" r:id="rId8"/>
    <p:sldId id="265" r:id="rId9"/>
    <p:sldId id="266" r:id="rId10"/>
    <p:sldId id="267" r:id="rId11"/>
    <p:sldId id="261" r:id="rId12"/>
    <p:sldId id="262" r:id="rId13"/>
    <p:sldId id="263" r:id="rId14"/>
    <p:sldId id="272" r:id="rId15"/>
    <p:sldId id="269" r:id="rId16"/>
    <p:sldId id="270" r:id="rId17"/>
    <p:sldId id="281" r:id="rId18"/>
    <p:sldId id="273" r:id="rId19"/>
    <p:sldId id="274" r:id="rId20"/>
    <p:sldId id="275" r:id="rId21"/>
    <p:sldId id="285" r:id="rId22"/>
    <p:sldId id="276" r:id="rId23"/>
    <p:sldId id="280" r:id="rId24"/>
    <p:sldId id="271" r:id="rId25"/>
    <p:sldId id="277" r:id="rId26"/>
    <p:sldId id="282" r:id="rId27"/>
    <p:sldId id="278" r:id="rId28"/>
    <p:sldId id="279"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DD88CD-A3DF-4B0A-B0D4-ACED39B1C772}"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240239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D88CD-A3DF-4B0A-B0D4-ACED39B1C772}"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24400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D88CD-A3DF-4B0A-B0D4-ACED39B1C772}"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161283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D88CD-A3DF-4B0A-B0D4-ACED39B1C772}"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287473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DD88CD-A3DF-4B0A-B0D4-ACED39B1C772}" type="datetimeFigureOut">
              <a:rPr lang="en-US" smtClean="0"/>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383430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DD88CD-A3DF-4B0A-B0D4-ACED39B1C772}"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338914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DD88CD-A3DF-4B0A-B0D4-ACED39B1C772}" type="datetimeFigureOut">
              <a:rPr lang="en-US" smtClean="0"/>
              <a:t>6/24/2013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9130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DD88CD-A3DF-4B0A-B0D4-ACED39B1C772}" type="datetimeFigureOut">
              <a:rPr lang="en-US" smtClean="0"/>
              <a:t>6/24/2013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425017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D88CD-A3DF-4B0A-B0D4-ACED39B1C772}" type="datetimeFigureOut">
              <a:rPr lang="en-US" smtClean="0"/>
              <a:t>6/24/2013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315810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88CD-A3DF-4B0A-B0D4-ACED39B1C772}"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362992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88CD-A3DF-4B0A-B0D4-ACED39B1C772}" type="datetimeFigureOut">
              <a:rPr lang="en-US" smtClean="0"/>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B56C8-1088-4DB4-AFA6-28B0081A92BC}" type="slidenum">
              <a:rPr lang="en-US" smtClean="0"/>
              <a:t>‹#›</a:t>
            </a:fld>
            <a:endParaRPr lang="en-US"/>
          </a:p>
        </p:txBody>
      </p:sp>
    </p:spTree>
    <p:extLst>
      <p:ext uri="{BB962C8B-B14F-4D97-AF65-F5344CB8AC3E}">
        <p14:creationId xmlns:p14="http://schemas.microsoft.com/office/powerpoint/2010/main" val="336071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D88CD-A3DF-4B0A-B0D4-ACED39B1C772}" type="datetimeFigureOut">
              <a:rPr lang="en-US" smtClean="0"/>
              <a:t>6/24/2013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B56C8-1088-4DB4-AFA6-28B0081A92BC}" type="slidenum">
              <a:rPr lang="en-US" smtClean="0"/>
              <a:t>‹#›</a:t>
            </a:fld>
            <a:endParaRPr lang="en-US"/>
          </a:p>
        </p:txBody>
      </p:sp>
    </p:spTree>
    <p:extLst>
      <p:ext uri="{BB962C8B-B14F-4D97-AF65-F5344CB8AC3E}">
        <p14:creationId xmlns:p14="http://schemas.microsoft.com/office/powerpoint/2010/main" val="1160059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noetic.org/"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hyperlink" Target="http://www.fightingartsasia.com/" TargetMode="Externa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745" y="3523474"/>
            <a:ext cx="2438400" cy="331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0"/>
            <a:ext cx="9122228" cy="1295400"/>
          </a:xfrm>
        </p:spPr>
        <p:style>
          <a:lnRef idx="1">
            <a:schemeClr val="accent2"/>
          </a:lnRef>
          <a:fillRef idx="2">
            <a:schemeClr val="accent2"/>
          </a:fillRef>
          <a:effectRef idx="1">
            <a:schemeClr val="accent2"/>
          </a:effectRef>
          <a:fontRef idx="minor">
            <a:schemeClr val="dk1"/>
          </a:fontRef>
        </p:style>
        <p:txBody>
          <a:bodyPr>
            <a:normAutofit/>
          </a:bodyPr>
          <a:lstStyle/>
          <a:p>
            <a:r>
              <a:rPr lang="ja-JP" altLang="en-US" sz="4000" dirty="0"/>
              <a:t>科学 和 佛教 </a:t>
            </a:r>
            <a:r>
              <a:rPr lang="en-US" altLang="ja-JP" sz="1400" dirty="0" smtClean="0"/>
              <a:t/>
            </a:r>
            <a:br>
              <a:rPr lang="en-US" altLang="ja-JP" sz="1400" dirty="0" smtClean="0"/>
            </a:br>
            <a:r>
              <a:rPr lang="en-US" sz="1400" dirty="0" smtClean="0"/>
              <a:t>Science and Buddhism</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 y="3523474"/>
            <a:ext cx="2394379" cy="157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737" y="3507377"/>
            <a:ext cx="1809264" cy="335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8" y="5094055"/>
            <a:ext cx="2360087" cy="176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134" y="3507377"/>
            <a:ext cx="2540602" cy="331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0" y="1295400"/>
            <a:ext cx="9144000" cy="2228074"/>
          </a:xfrm>
          <a:solidFill>
            <a:schemeClr val="tx1"/>
          </a:solidFill>
        </p:spPr>
        <p:txBody>
          <a:bodyPr>
            <a:normAutofit/>
          </a:bodyPr>
          <a:lstStyle/>
          <a:p>
            <a:endParaRPr lang="en-US" sz="1400" dirty="0" smtClean="0">
              <a:solidFill>
                <a:srgbClr val="FFFF00"/>
              </a:solidFill>
            </a:endParaRPr>
          </a:p>
          <a:p>
            <a:r>
              <a:rPr lang="ja-JP" altLang="en-US" sz="4000" b="1" dirty="0">
                <a:solidFill>
                  <a:srgbClr val="FFFF00"/>
                </a:solidFill>
              </a:rPr>
              <a:t>有意</a:t>
            </a:r>
            <a:r>
              <a:rPr lang="ja-JP" altLang="en-US" sz="4000" b="1" dirty="0" smtClean="0">
                <a:solidFill>
                  <a:srgbClr val="FFFF00"/>
                </a:solidFill>
              </a:rPr>
              <a:t>思 </a:t>
            </a:r>
            <a:r>
              <a:rPr lang="en-US" altLang="ja-JP" sz="4000" b="1" dirty="0" smtClean="0">
                <a:solidFill>
                  <a:srgbClr val="FFFF00"/>
                </a:solidFill>
              </a:rPr>
              <a:t>(</a:t>
            </a:r>
            <a:r>
              <a:rPr lang="ja-JP" altLang="en-US" sz="4000" b="1" dirty="0" smtClean="0">
                <a:solidFill>
                  <a:srgbClr val="FFFF00"/>
                </a:solidFill>
              </a:rPr>
              <a:t>并联</a:t>
            </a:r>
            <a:r>
              <a:rPr lang="en-US" altLang="ja-JP" sz="4000" b="1" dirty="0" smtClean="0">
                <a:solidFill>
                  <a:srgbClr val="FFFF00"/>
                </a:solidFill>
              </a:rPr>
              <a:t>) </a:t>
            </a:r>
            <a:r>
              <a:rPr lang="ja-JP" altLang="en-US" sz="4000" b="1" dirty="0">
                <a:solidFill>
                  <a:srgbClr val="FFFF00"/>
                </a:solidFill>
              </a:rPr>
              <a:t>之</a:t>
            </a:r>
            <a:r>
              <a:rPr lang="ja-JP" altLang="en-US" sz="4000" b="1" dirty="0" smtClean="0">
                <a:solidFill>
                  <a:srgbClr val="FFFF00"/>
                </a:solidFill>
              </a:rPr>
              <a:t>间</a:t>
            </a:r>
            <a:r>
              <a:rPr lang="en-US" altLang="ja-JP" sz="4000" b="1" dirty="0" smtClean="0">
                <a:solidFill>
                  <a:srgbClr val="FFFF00"/>
                </a:solidFill>
              </a:rPr>
              <a:t>: </a:t>
            </a:r>
            <a:r>
              <a:rPr lang="ja-JP" altLang="en-US" sz="4000" b="1" dirty="0" smtClean="0">
                <a:solidFill>
                  <a:srgbClr val="FFFF00"/>
                </a:solidFill>
              </a:rPr>
              <a:t> </a:t>
            </a:r>
            <a:r>
              <a:rPr lang="ja-JP" altLang="en-US" sz="4000" b="1" dirty="0">
                <a:solidFill>
                  <a:srgbClr val="FFFF00"/>
                </a:solidFill>
              </a:rPr>
              <a:t>心理</a:t>
            </a:r>
            <a:r>
              <a:rPr lang="ja-JP" altLang="en-US" sz="4000" b="1" dirty="0" smtClean="0">
                <a:solidFill>
                  <a:srgbClr val="FFFF00"/>
                </a:solidFill>
              </a:rPr>
              <a:t>学</a:t>
            </a:r>
            <a:r>
              <a:rPr lang="en-US" altLang="ja-JP" sz="4000" b="1" dirty="0" smtClean="0">
                <a:solidFill>
                  <a:srgbClr val="FFFF00"/>
                </a:solidFill>
              </a:rPr>
              <a:t>, </a:t>
            </a:r>
            <a:r>
              <a:rPr lang="ja-JP" altLang="en-US" sz="4000" b="1" dirty="0" smtClean="0">
                <a:solidFill>
                  <a:srgbClr val="FFFF00"/>
                </a:solidFill>
              </a:rPr>
              <a:t> </a:t>
            </a:r>
            <a:r>
              <a:rPr lang="ja-JP" altLang="en-US" sz="4000" b="1" dirty="0">
                <a:solidFill>
                  <a:srgbClr val="FFFF00"/>
                </a:solidFill>
              </a:rPr>
              <a:t>生理学</a:t>
            </a:r>
            <a:r>
              <a:rPr lang="ja-JP" altLang="en-US" sz="4000" b="1" dirty="0" smtClean="0">
                <a:solidFill>
                  <a:srgbClr val="FFFF00"/>
                </a:solidFill>
              </a:rPr>
              <a:t>    </a:t>
            </a:r>
            <a:endParaRPr lang="en-US" altLang="ja-JP" sz="4000" b="1" dirty="0" smtClean="0">
              <a:solidFill>
                <a:srgbClr val="FFFF00"/>
              </a:solidFill>
            </a:endParaRPr>
          </a:p>
          <a:p>
            <a:r>
              <a:rPr lang="ja-JP" altLang="en-US" sz="4000" b="1" dirty="0" smtClean="0">
                <a:solidFill>
                  <a:srgbClr val="FFFF00"/>
                </a:solidFill>
              </a:rPr>
              <a:t>理</a:t>
            </a:r>
            <a:r>
              <a:rPr lang="ja-JP" altLang="en-US" sz="4000" b="1" dirty="0">
                <a:solidFill>
                  <a:srgbClr val="FFFF00"/>
                </a:solidFill>
              </a:rPr>
              <a:t>论物理</a:t>
            </a:r>
            <a:r>
              <a:rPr lang="ja-JP" altLang="en-US" sz="4000" b="1" dirty="0" smtClean="0">
                <a:solidFill>
                  <a:srgbClr val="FFFF00"/>
                </a:solidFill>
              </a:rPr>
              <a:t>学 和</a:t>
            </a:r>
            <a:r>
              <a:rPr lang="en-US" altLang="ja-JP" sz="4000" b="1" dirty="0">
                <a:solidFill>
                  <a:srgbClr val="FFFF00"/>
                </a:solidFill>
              </a:rPr>
              <a:t> </a:t>
            </a:r>
            <a:r>
              <a:rPr lang="ja-JP" altLang="en-US" sz="4000" b="1" dirty="0" smtClean="0">
                <a:solidFill>
                  <a:srgbClr val="FFFF00"/>
                </a:solidFill>
              </a:rPr>
              <a:t>佛教</a:t>
            </a:r>
            <a:r>
              <a:rPr lang="en-US" altLang="ja-JP" sz="4000" b="1" dirty="0" smtClean="0">
                <a:solidFill>
                  <a:srgbClr val="FFFF00"/>
                </a:solidFill>
              </a:rPr>
              <a:t>, </a:t>
            </a:r>
            <a:r>
              <a:rPr lang="ja-JP" altLang="en-US" sz="4000" b="1" dirty="0">
                <a:solidFill>
                  <a:srgbClr val="FFFF00"/>
                </a:solidFill>
              </a:rPr>
              <a:t>道</a:t>
            </a:r>
            <a:r>
              <a:rPr lang="ja-JP" altLang="en-US" sz="4000" b="1" dirty="0" smtClean="0">
                <a:solidFill>
                  <a:srgbClr val="FFFF00"/>
                </a:solidFill>
              </a:rPr>
              <a:t>教 哲学 </a:t>
            </a:r>
            <a:endParaRPr lang="en-US" sz="4000" b="1" dirty="0">
              <a:solidFill>
                <a:srgbClr val="FFFF00"/>
              </a:solidFill>
            </a:endParaRPr>
          </a:p>
          <a:p>
            <a:r>
              <a:rPr lang="en-US" sz="1400" dirty="0" smtClean="0">
                <a:solidFill>
                  <a:srgbClr val="FFFF00"/>
                </a:solidFill>
              </a:rPr>
              <a:t>Interesting parallels between psychology, physiology and theoretical physics, and the philosophies of Buddhism</a:t>
            </a:r>
            <a:r>
              <a:rPr lang="en-US" sz="1400" dirty="0">
                <a:solidFill>
                  <a:srgbClr val="FFFF00"/>
                </a:solidFill>
              </a:rPr>
              <a:t> </a:t>
            </a:r>
            <a:r>
              <a:rPr lang="en-US" sz="1400" dirty="0" smtClean="0">
                <a:solidFill>
                  <a:srgbClr val="FFFF00"/>
                </a:solidFill>
              </a:rPr>
              <a:t>and Taoism</a:t>
            </a:r>
          </a:p>
          <a:p>
            <a:endParaRPr lang="en-US" sz="1400" dirty="0"/>
          </a:p>
        </p:txBody>
      </p:sp>
    </p:spTree>
    <p:extLst>
      <p:ext uri="{BB962C8B-B14F-4D97-AF65-F5344CB8AC3E}">
        <p14:creationId xmlns:p14="http://schemas.microsoft.com/office/powerpoint/2010/main" val="40693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1"/>
            <a:ext cx="8229600" cy="3810000"/>
          </a:xfrm>
        </p:spPr>
        <p:txBody>
          <a:bodyPr>
            <a:normAutofit/>
          </a:bodyPr>
          <a:lstStyle/>
          <a:p>
            <a:r>
              <a:rPr lang="ja-JP" altLang="en-US" sz="4500" b="1" dirty="0">
                <a:solidFill>
                  <a:srgbClr val="FF0000"/>
                </a:solidFill>
              </a:rPr>
              <a:t>汉语</a:t>
            </a:r>
            <a:r>
              <a:rPr lang="en-US" sz="4500" dirty="0"/>
              <a:t> </a:t>
            </a:r>
            <a:endParaRPr lang="en-US" sz="4500" dirty="0" smtClean="0"/>
          </a:p>
          <a:p>
            <a:r>
              <a:rPr lang="en-US" sz="1200" dirty="0" err="1" smtClean="0"/>
              <a:t>Dahui</a:t>
            </a:r>
            <a:r>
              <a:rPr lang="en-US" sz="1200" dirty="0" smtClean="0"/>
              <a:t> </a:t>
            </a:r>
            <a:r>
              <a:rPr lang="en-US" sz="1200" dirty="0" err="1"/>
              <a:t>Zonggao</a:t>
            </a:r>
            <a:r>
              <a:rPr lang="en-US" sz="1200" dirty="0"/>
              <a:t> (1089–1163</a:t>
            </a:r>
            <a:r>
              <a:rPr lang="en-US" sz="1200" dirty="0" smtClean="0"/>
              <a:t>)</a:t>
            </a:r>
            <a:r>
              <a:rPr lang="en-US" sz="1200" dirty="0"/>
              <a:t> introduced the use of </a:t>
            </a:r>
            <a:r>
              <a:rPr lang="en-US" sz="1200" i="1" dirty="0" err="1"/>
              <a:t>k'an-hua</a:t>
            </a:r>
            <a:r>
              <a:rPr lang="en-US" sz="1200" dirty="0"/>
              <a:t>, "observing the phrase". In this practice students were to observe (</a:t>
            </a:r>
            <a:r>
              <a:rPr lang="en-US" sz="1200" i="1" dirty="0" err="1"/>
              <a:t>k'an</a:t>
            </a:r>
            <a:r>
              <a:rPr lang="en-US" sz="1200" dirty="0"/>
              <a:t>) or concentrate on a single word or phrase (</a:t>
            </a:r>
            <a:r>
              <a:rPr lang="en-US" sz="1200" i="1" dirty="0" err="1"/>
              <a:t>hua-t'ou</a:t>
            </a:r>
            <a:r>
              <a:rPr lang="en-US" sz="1200" dirty="0"/>
              <a:t>), such as the famous </a:t>
            </a:r>
            <a:r>
              <a:rPr lang="en-US" sz="1200" i="1" dirty="0" smtClean="0"/>
              <a:t> Wu (</a:t>
            </a:r>
            <a:r>
              <a:rPr lang="ja-JP" altLang="en-US" sz="1200" dirty="0" smtClean="0"/>
              <a:t>无</a:t>
            </a:r>
            <a:r>
              <a:rPr lang="en-US" altLang="ja-JP" sz="1200" dirty="0" smtClean="0"/>
              <a:t>)</a:t>
            </a:r>
            <a:r>
              <a:rPr lang="en-US" sz="1200" dirty="0"/>
              <a:t> </a:t>
            </a:r>
            <a:r>
              <a:rPr lang="en-US" sz="1200" dirty="0" smtClean="0"/>
              <a:t>.</a:t>
            </a:r>
            <a:endParaRPr lang="en-US" sz="1200" dirty="0"/>
          </a:p>
        </p:txBody>
      </p:sp>
      <p:pic>
        <p:nvPicPr>
          <p:cNvPr id="9218" name="Picture 2" descr="http://ts2.mm.bing.net/th?id=H.4848379048100245&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 y="3962400"/>
            <a:ext cx="1806628" cy="285858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000500"/>
            <a:ext cx="25050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286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500" b="1" dirty="0">
                <a:solidFill>
                  <a:srgbClr val="FF0000"/>
                </a:solidFill>
              </a:rPr>
              <a:t>汉语</a:t>
            </a:r>
            <a:r>
              <a:rPr lang="en-US" sz="1400" dirty="0" smtClean="0"/>
              <a:t/>
            </a:r>
            <a:br>
              <a:rPr lang="en-US" sz="1400" dirty="0" smtClean="0"/>
            </a:br>
            <a:r>
              <a:rPr lang="en-US" sz="1400" dirty="0" smtClean="0"/>
              <a:t>Modern Scientists are discovering…</a:t>
            </a:r>
            <a:endParaRPr lang="en-US" sz="1400" dirty="0"/>
          </a:p>
        </p:txBody>
      </p:sp>
      <p:sp>
        <p:nvSpPr>
          <p:cNvPr id="3" name="Content Placeholder 2"/>
          <p:cNvSpPr>
            <a:spLocks noGrp="1"/>
          </p:cNvSpPr>
          <p:nvPr>
            <p:ph idx="1"/>
          </p:nvPr>
        </p:nvSpPr>
        <p:spPr>
          <a:xfrm>
            <a:off x="457200" y="1524001"/>
            <a:ext cx="8229600" cy="3409950"/>
          </a:xfrm>
        </p:spPr>
        <p:txBody>
          <a:bodyPr/>
          <a:lstStyle/>
          <a:p>
            <a:r>
              <a:rPr lang="ja-JP" altLang="en-US" sz="2500" b="1" dirty="0">
                <a:solidFill>
                  <a:srgbClr val="FF0000"/>
                </a:solidFill>
              </a:rPr>
              <a:t>汉</a:t>
            </a:r>
            <a:r>
              <a:rPr lang="ja-JP" altLang="en-US" sz="2500" b="1" dirty="0" smtClean="0">
                <a:solidFill>
                  <a:srgbClr val="FF0000"/>
                </a:solidFill>
              </a:rPr>
              <a:t>语</a:t>
            </a:r>
            <a:endParaRPr lang="en-US" altLang="ja-JP" sz="2500" b="1" dirty="0" smtClean="0">
              <a:solidFill>
                <a:srgbClr val="FF0000"/>
              </a:solidFill>
            </a:endParaRPr>
          </a:p>
          <a:p>
            <a:r>
              <a:rPr lang="ja-JP" altLang="en-US" sz="2500" b="1" dirty="0">
                <a:solidFill>
                  <a:srgbClr val="FF0000"/>
                </a:solidFill>
              </a:rPr>
              <a:t>汉语</a:t>
            </a:r>
            <a:endParaRPr lang="en-US" sz="2500" dirty="0" smtClean="0"/>
          </a:p>
          <a:p>
            <a:r>
              <a:rPr lang="en-US" sz="1400" dirty="0" smtClean="0"/>
              <a:t>These same things and teaching relaxation response  (</a:t>
            </a:r>
            <a:r>
              <a:rPr lang="ja-JP" altLang="en-US" sz="1400" b="1" dirty="0" smtClean="0"/>
              <a:t>松</a:t>
            </a:r>
            <a:r>
              <a:rPr lang="ja-JP" altLang="en-US" sz="1400" b="1" dirty="0"/>
              <a:t>弛技术</a:t>
            </a:r>
            <a:r>
              <a:rPr lang="ja-JP" altLang="en-US" sz="1400" dirty="0"/>
              <a:t> </a:t>
            </a:r>
            <a:r>
              <a:rPr lang="en-US" sz="1400" dirty="0" smtClean="0"/>
              <a:t>) and relaxation therapy  (</a:t>
            </a:r>
            <a:r>
              <a:rPr lang="ja-JP" altLang="en-US" sz="1400" b="1" dirty="0" smtClean="0"/>
              <a:t>松</a:t>
            </a:r>
            <a:r>
              <a:rPr lang="ja-JP" altLang="en-US" sz="1400" b="1" dirty="0"/>
              <a:t>弛疗法</a:t>
            </a:r>
            <a:r>
              <a:rPr lang="ja-JP" altLang="en-US" sz="1400" dirty="0"/>
              <a:t> </a:t>
            </a:r>
            <a:r>
              <a:rPr lang="en-US" sz="1400" dirty="0" smtClean="0"/>
              <a:t>).</a:t>
            </a:r>
          </a:p>
          <a:p>
            <a:r>
              <a:rPr lang="en-US" sz="1400" dirty="0" smtClean="0"/>
              <a:t>They also use guided imagery (</a:t>
            </a:r>
            <a:r>
              <a:rPr lang="ja-JP" altLang="en-US" sz="1400" b="1" dirty="0" smtClean="0"/>
              <a:t>引</a:t>
            </a:r>
            <a:r>
              <a:rPr lang="ja-JP" altLang="en-US" sz="1400" b="1" dirty="0"/>
              <a:t>导性想象治疗</a:t>
            </a:r>
            <a:r>
              <a:rPr lang="ja-JP" altLang="en-US" sz="1400" dirty="0"/>
              <a:t> </a:t>
            </a:r>
            <a:r>
              <a:rPr lang="en-US" altLang="ja-JP" sz="1400" dirty="0"/>
              <a:t>[</a:t>
            </a:r>
            <a:r>
              <a:rPr lang="en-US" sz="1400" dirty="0" err="1"/>
              <a:t>yǐn</a:t>
            </a:r>
            <a:r>
              <a:rPr lang="en-US" sz="1400" dirty="0"/>
              <a:t> </a:t>
            </a:r>
            <a:r>
              <a:rPr lang="en-US" sz="1400" dirty="0" err="1"/>
              <a:t>dǎo</a:t>
            </a:r>
            <a:r>
              <a:rPr lang="en-US" sz="1400" dirty="0"/>
              <a:t> </a:t>
            </a:r>
            <a:r>
              <a:rPr lang="en-US" sz="1400" dirty="0" err="1"/>
              <a:t>xìng</a:t>
            </a:r>
            <a:r>
              <a:rPr lang="en-US" sz="1400" dirty="0"/>
              <a:t> </a:t>
            </a:r>
            <a:r>
              <a:rPr lang="en-US" sz="1400" dirty="0" err="1"/>
              <a:t>xiǎng</a:t>
            </a:r>
            <a:r>
              <a:rPr lang="en-US" sz="1400" dirty="0"/>
              <a:t> </a:t>
            </a:r>
            <a:r>
              <a:rPr lang="en-US" sz="1400" dirty="0" err="1"/>
              <a:t>xiàng</a:t>
            </a:r>
            <a:r>
              <a:rPr lang="en-US" sz="1400" dirty="0"/>
              <a:t> </a:t>
            </a:r>
            <a:r>
              <a:rPr lang="en-US" sz="1400" dirty="0" err="1"/>
              <a:t>zhì</a:t>
            </a:r>
            <a:r>
              <a:rPr lang="en-US" sz="1400" dirty="0"/>
              <a:t> </a:t>
            </a:r>
            <a:r>
              <a:rPr lang="en-US" sz="1400" dirty="0" err="1" smtClean="0"/>
              <a:t>liáo</a:t>
            </a:r>
            <a:r>
              <a:rPr lang="en-US" sz="1400" dirty="0" smtClean="0"/>
              <a:t>) and slow breathing techniques</a:t>
            </a:r>
            <a:r>
              <a:rPr lang="en-US" sz="1400" dirty="0" smtClean="0"/>
              <a:t>.</a:t>
            </a:r>
          </a:p>
          <a:p>
            <a:r>
              <a:rPr lang="en-US" sz="1400" dirty="0" smtClean="0"/>
              <a:t>For more information on these subjects check out: </a:t>
            </a:r>
            <a:r>
              <a:rPr lang="en-US" sz="1400" dirty="0">
                <a:hlinkClick r:id="rId2"/>
              </a:rPr>
              <a:t>http://noetic.org</a:t>
            </a:r>
            <a:r>
              <a:rPr lang="en-US" sz="1400" dirty="0" smtClean="0">
                <a:hlinkClick r:id="rId2"/>
              </a:rPr>
              <a:t>/</a:t>
            </a:r>
            <a:endParaRPr lang="en-US" sz="1400" dirty="0" smtClean="0"/>
          </a:p>
          <a:p>
            <a:endParaRPr lang="en-US" sz="1400"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33950"/>
            <a:ext cx="28575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274" y="47244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983480"/>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653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1771"/>
            <a:ext cx="6172200" cy="1143000"/>
          </a:xfrm>
        </p:spPr>
        <p:txBody>
          <a:bodyPr>
            <a:normAutofit fontScale="90000"/>
          </a:bodyPr>
          <a:lstStyle/>
          <a:p>
            <a:r>
              <a:rPr lang="en-US" altLang="ja-JP" sz="1600" b="1" dirty="0" smtClean="0"/>
              <a:t/>
            </a:r>
            <a:br>
              <a:rPr lang="en-US" altLang="ja-JP" sz="1600" b="1" dirty="0" smtClean="0"/>
            </a:br>
            <a:r>
              <a:rPr lang="en-US" altLang="ja-JP" sz="1600" b="1" dirty="0"/>
              <a:t/>
            </a:r>
            <a:br>
              <a:rPr lang="en-US" altLang="ja-JP" sz="1600" b="1" dirty="0"/>
            </a:br>
            <a:r>
              <a:rPr lang="ja-JP" altLang="en-US" sz="3300" b="1" dirty="0" smtClean="0">
                <a:solidFill>
                  <a:srgbClr val="FF0000"/>
                </a:solidFill>
              </a:rPr>
              <a:t>汉语</a:t>
            </a:r>
            <a:r>
              <a:rPr lang="en-US" sz="1600" dirty="0" smtClean="0"/>
              <a:t/>
            </a:r>
            <a:br>
              <a:rPr lang="en-US" sz="1600" dirty="0" smtClean="0"/>
            </a:br>
            <a:r>
              <a:rPr lang="en-US" sz="1600" dirty="0" smtClean="0"/>
              <a:t>Many if not most </a:t>
            </a:r>
            <a:r>
              <a:rPr lang="en-US" sz="1600" dirty="0"/>
              <a:t>diseases </a:t>
            </a:r>
            <a:r>
              <a:rPr lang="en-US" sz="1600" dirty="0" smtClean="0"/>
              <a:t>are stress </a:t>
            </a:r>
            <a:r>
              <a:rPr lang="en-US" sz="1600" dirty="0"/>
              <a:t>related.</a:t>
            </a:r>
            <a:r>
              <a:rPr lang="en-US" dirty="0"/>
              <a:t/>
            </a:r>
            <a:br>
              <a:rPr lang="en-US" dirty="0"/>
            </a:br>
            <a:endParaRPr lang="en-US" dirty="0"/>
          </a:p>
        </p:txBody>
      </p:sp>
      <p:sp>
        <p:nvSpPr>
          <p:cNvPr id="3" name="Content Placeholder 2"/>
          <p:cNvSpPr>
            <a:spLocks noGrp="1"/>
          </p:cNvSpPr>
          <p:nvPr>
            <p:ph idx="1"/>
          </p:nvPr>
        </p:nvSpPr>
        <p:spPr>
          <a:xfrm>
            <a:off x="2438401" y="914400"/>
            <a:ext cx="6311134" cy="4525963"/>
          </a:xfrm>
        </p:spPr>
        <p:txBody>
          <a:bodyPr>
            <a:normAutofit/>
          </a:bodyPr>
          <a:lstStyle/>
          <a:p>
            <a:r>
              <a:rPr lang="ja-JP" altLang="en-US" sz="2500" b="1" dirty="0">
                <a:solidFill>
                  <a:srgbClr val="FF0000"/>
                </a:solidFill>
              </a:rPr>
              <a:t>汉</a:t>
            </a:r>
            <a:r>
              <a:rPr lang="ja-JP" altLang="en-US" sz="2500" b="1" dirty="0" smtClean="0">
                <a:solidFill>
                  <a:srgbClr val="FF0000"/>
                </a:solidFill>
              </a:rPr>
              <a:t>语</a:t>
            </a:r>
            <a:endParaRPr lang="en-US" altLang="ja-JP" sz="2500" b="1" dirty="0" smtClean="0">
              <a:solidFill>
                <a:srgbClr val="FF0000"/>
              </a:solidFill>
            </a:endParaRPr>
          </a:p>
          <a:p>
            <a:r>
              <a:rPr lang="ja-JP" altLang="en-US" sz="2500" b="1" dirty="0">
                <a:solidFill>
                  <a:srgbClr val="FF0000"/>
                </a:solidFill>
              </a:rPr>
              <a:t>汉</a:t>
            </a:r>
            <a:r>
              <a:rPr lang="ja-JP" altLang="en-US" sz="2500" b="1" dirty="0" smtClean="0">
                <a:solidFill>
                  <a:srgbClr val="FF0000"/>
                </a:solidFill>
              </a:rPr>
              <a:t>语</a:t>
            </a:r>
            <a:endParaRPr lang="en-US" sz="2500" dirty="0" smtClean="0"/>
          </a:p>
          <a:p>
            <a:r>
              <a:rPr lang="en-US" sz="1400" dirty="0" smtClean="0"/>
              <a:t>Too much stress weakens the immune system, opening the doors to disease. </a:t>
            </a:r>
          </a:p>
          <a:p>
            <a:r>
              <a:rPr lang="en-US" sz="1400" dirty="0" smtClean="0"/>
              <a:t>To </a:t>
            </a:r>
            <a:r>
              <a:rPr lang="en-US" sz="1400" dirty="0"/>
              <a:t>learn relaxation response </a:t>
            </a:r>
            <a:r>
              <a:rPr lang="ja-JP" altLang="en-US" sz="1400" b="1" dirty="0"/>
              <a:t>松弛技术</a:t>
            </a:r>
            <a:r>
              <a:rPr lang="ja-JP" altLang="en-US" sz="1400" dirty="0"/>
              <a:t> </a:t>
            </a:r>
            <a:r>
              <a:rPr lang="en-US" sz="1400" dirty="0" err="1"/>
              <a:t>sōng</a:t>
            </a:r>
            <a:r>
              <a:rPr lang="en-US" sz="1400" dirty="0"/>
              <a:t> </a:t>
            </a:r>
            <a:r>
              <a:rPr lang="en-US" sz="1400" dirty="0" err="1"/>
              <a:t>chí</a:t>
            </a:r>
            <a:r>
              <a:rPr lang="en-US" sz="1400" dirty="0"/>
              <a:t> </a:t>
            </a:r>
            <a:r>
              <a:rPr lang="en-US" sz="1400" dirty="0" err="1"/>
              <a:t>jì</a:t>
            </a:r>
            <a:r>
              <a:rPr lang="en-US" sz="1400" dirty="0"/>
              <a:t> </a:t>
            </a:r>
            <a:r>
              <a:rPr lang="en-US" sz="1400" dirty="0" err="1"/>
              <a:t>shù</a:t>
            </a:r>
            <a:r>
              <a:rPr lang="en-US" sz="1400" dirty="0"/>
              <a:t> </a:t>
            </a:r>
            <a:r>
              <a:rPr lang="en-US" sz="1400" dirty="0" smtClean="0"/>
              <a:t>people have to break the chains of everyday thought – much the same as ancient Chan </a:t>
            </a:r>
            <a:r>
              <a:rPr lang="en-US" sz="1400" dirty="0" smtClean="0"/>
              <a:t>masters  </a:t>
            </a:r>
            <a:r>
              <a:rPr lang="en-US" sz="1400" dirty="0" smtClean="0"/>
              <a:t>taught, only now they sometimes use some different techniques including biofeedback</a:t>
            </a:r>
            <a:r>
              <a:rPr lang="ja-JP" altLang="en-US" sz="1400" dirty="0"/>
              <a:t>生物反馈</a:t>
            </a:r>
            <a:r>
              <a:rPr lang="en-US" sz="1400" dirty="0" smtClean="0"/>
              <a:t>. </a:t>
            </a:r>
            <a:endParaRPr lang="en-US"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 y="2177"/>
            <a:ext cx="2673531" cy="217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490" y="4852272"/>
            <a:ext cx="151561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 y="2286000"/>
            <a:ext cx="2053046" cy="205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108" y="4852272"/>
            <a:ext cx="2706949" cy="214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 y="4339046"/>
            <a:ext cx="3516162" cy="251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94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500" dirty="0" smtClean="0"/>
              <a:t/>
            </a:r>
            <a:br>
              <a:rPr lang="en-US" sz="1500" dirty="0" smtClean="0"/>
            </a:br>
            <a:r>
              <a:rPr lang="en-US" sz="1500" dirty="0" smtClean="0"/>
              <a:t>From a systems analysis </a:t>
            </a:r>
            <a:r>
              <a:rPr lang="ja-JP" altLang="en-US" sz="1500" dirty="0"/>
              <a:t>系统分析</a:t>
            </a:r>
            <a:r>
              <a:rPr lang="en-US" sz="1500" dirty="0" smtClean="0"/>
              <a:t>view</a:t>
            </a:r>
            <a:endParaRPr lang="en-US" sz="1500" dirty="0"/>
          </a:p>
        </p:txBody>
      </p:sp>
      <p:sp>
        <p:nvSpPr>
          <p:cNvPr id="3" name="Content Placeholder 2"/>
          <p:cNvSpPr>
            <a:spLocks noGrp="1"/>
          </p:cNvSpPr>
          <p:nvPr>
            <p:ph idx="1"/>
          </p:nvPr>
        </p:nvSpPr>
        <p:spPr/>
        <p:txBody>
          <a:bodyPr>
            <a:normAutofit/>
          </a:bodyPr>
          <a:lstStyle/>
          <a:p>
            <a:r>
              <a:rPr lang="ja-JP" altLang="en-US" sz="3500" b="1" dirty="0"/>
              <a:t>汉语</a:t>
            </a:r>
            <a:endParaRPr lang="en-US" sz="3500" b="1" dirty="0" smtClean="0"/>
          </a:p>
          <a:p>
            <a:r>
              <a:rPr lang="en-US" sz="1400" dirty="0" smtClean="0"/>
              <a:t>As babies we learn words that chop up the world into this and that, up and down, good and bad. These dichotomies (</a:t>
            </a:r>
            <a:r>
              <a:rPr lang="ja-JP" altLang="en-US" sz="1400" dirty="0"/>
              <a:t>一分为二</a:t>
            </a:r>
            <a:r>
              <a:rPr lang="en-US" sz="1400" dirty="0" smtClean="0"/>
              <a:t>) divide our worlds and we live the rest of our lives in these webs/chains of logic with a split mind.</a:t>
            </a:r>
            <a:endParaRPr lang="en-US"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 y="4002677"/>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http://ts4.mm.bing.net/th?id=H.4921487954018895&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591049"/>
            <a:ext cx="285750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413944"/>
            <a:ext cx="1600200" cy="247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31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normAutofit/>
          </a:bodyPr>
          <a:lstStyle/>
          <a:p>
            <a:r>
              <a:rPr lang="ja-JP" altLang="en-US" sz="1400" b="1" dirty="0">
                <a:solidFill>
                  <a:srgbClr val="FF0000"/>
                </a:solidFill>
              </a:rPr>
              <a:t>汉</a:t>
            </a:r>
            <a:r>
              <a:rPr lang="ja-JP" altLang="en-US" sz="1400" b="1" dirty="0" smtClean="0">
                <a:solidFill>
                  <a:srgbClr val="FF0000"/>
                </a:solidFill>
              </a:rPr>
              <a:t>语</a:t>
            </a:r>
            <a:endParaRPr lang="en-US" altLang="ja-JP" sz="1400" dirty="0" smtClean="0"/>
          </a:p>
          <a:p>
            <a:r>
              <a:rPr lang="ja-JP" altLang="en-US" sz="1400" b="1" dirty="0" smtClean="0">
                <a:solidFill>
                  <a:srgbClr val="FF0000"/>
                </a:solidFill>
              </a:rPr>
              <a:t>汉</a:t>
            </a:r>
            <a:r>
              <a:rPr lang="ja-JP" altLang="en-US" sz="1400" b="1" dirty="0">
                <a:solidFill>
                  <a:srgbClr val="FF0000"/>
                </a:solidFill>
              </a:rPr>
              <a:t>语</a:t>
            </a:r>
            <a:endParaRPr lang="en-US" sz="1400" dirty="0"/>
          </a:p>
          <a:p>
            <a:pPr marL="0" indent="0">
              <a:buNone/>
            </a:pPr>
            <a:endParaRPr lang="en-US" sz="1400" dirty="0" smtClean="0"/>
          </a:p>
          <a:p>
            <a:r>
              <a:rPr lang="en-US" sz="1400" dirty="0" smtClean="0"/>
              <a:t>A </a:t>
            </a:r>
            <a:r>
              <a:rPr lang="en-US" sz="1400" dirty="0"/>
              <a:t>psychologist named George </a:t>
            </a:r>
            <a:r>
              <a:rPr lang="en-US" sz="1400" dirty="0" smtClean="0"/>
              <a:t>Kelly in the 1950s presented a theory that human learning is made of “constructs,” polar opposites, like “happy” and “sad,” and we all put people at either extreme or in between, and that people learn </a:t>
            </a:r>
            <a:r>
              <a:rPr lang="en-US" sz="1400" dirty="0"/>
              <a:t>anticipation and prediction </a:t>
            </a:r>
            <a:r>
              <a:rPr lang="en-US" sz="1400" dirty="0" smtClean="0"/>
              <a:t>as babies to control others, like: “If I cry, my mother will come.” </a:t>
            </a:r>
          </a:p>
          <a:p>
            <a:r>
              <a:rPr lang="en-US" sz="1400" dirty="0" smtClean="0"/>
              <a:t>One of the stages leading to the Buddha’s great enlightenment was realizing the illusory nature of dualities. Kelly was right… people learn (create) these dualities and we project them on the universe. There are not really there except as people make them and believe in them.  Letting go of them is a necessary stage to experience of enlightenment.</a:t>
            </a:r>
          </a:p>
          <a:p>
            <a:pPr marL="0" indent="0">
              <a:buNone/>
            </a:pPr>
            <a:endParaRPr lang="en-US"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29200"/>
            <a:ext cx="17145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053012"/>
            <a:ext cx="20764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029200"/>
            <a:ext cx="9810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972050"/>
            <a:ext cx="14954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857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a:t>Zuòchán</a:t>
            </a:r>
            <a:r>
              <a:rPr lang="en-US" dirty="0"/>
              <a:t> – deep meditation</a:t>
            </a:r>
          </a:p>
        </p:txBody>
      </p:sp>
      <p:sp>
        <p:nvSpPr>
          <p:cNvPr id="3" name="Content Placeholder 2"/>
          <p:cNvSpPr>
            <a:spLocks noGrp="1"/>
          </p:cNvSpPr>
          <p:nvPr>
            <p:ph idx="1"/>
          </p:nvPr>
        </p:nvSpPr>
        <p:spPr>
          <a:xfrm>
            <a:off x="228600" y="1295400"/>
            <a:ext cx="8458200" cy="5029200"/>
          </a:xfrm>
        </p:spPr>
        <p:txBody>
          <a:bodyPr>
            <a:normAutofit/>
          </a:bodyPr>
          <a:lstStyle/>
          <a:p>
            <a:r>
              <a:rPr lang="ja-JP" altLang="en-US" b="1" dirty="0">
                <a:solidFill>
                  <a:srgbClr val="FF0000"/>
                </a:solidFill>
              </a:rPr>
              <a:t>汉语</a:t>
            </a:r>
            <a:endParaRPr lang="en-US" dirty="0" smtClean="0"/>
          </a:p>
          <a:p>
            <a:r>
              <a:rPr lang="en-US" sz="1400" dirty="0"/>
              <a:t>Helps us unlearn all that and re-integrate the universe into oneness using </a:t>
            </a:r>
            <a:r>
              <a:rPr lang="ja-JP" altLang="en-US" sz="1400" dirty="0"/>
              <a:t>公案 </a:t>
            </a:r>
            <a:r>
              <a:rPr lang="en-US" altLang="ja-JP" sz="1400" dirty="0"/>
              <a:t>(</a:t>
            </a:r>
            <a:r>
              <a:rPr lang="en-US" sz="1400" dirty="0" err="1"/>
              <a:t>gōng‘àn</a:t>
            </a:r>
            <a:r>
              <a:rPr lang="en-US" sz="1400" dirty="0"/>
              <a:t>/</a:t>
            </a:r>
            <a:r>
              <a:rPr lang="en-US" altLang="ja-JP" sz="1400" dirty="0" err="1"/>
              <a:t>Koan</a:t>
            </a:r>
            <a:r>
              <a:rPr lang="en-US" altLang="ja-JP" sz="1400" dirty="0"/>
              <a:t>) </a:t>
            </a:r>
            <a:r>
              <a:rPr lang="ja-JP" altLang="en-US" sz="1400" dirty="0"/>
              <a:t>和 曼特拉 </a:t>
            </a:r>
            <a:r>
              <a:rPr lang="en-US" altLang="ja-JP" sz="1400" dirty="0"/>
              <a:t>(</a:t>
            </a:r>
            <a:r>
              <a:rPr lang="en-US" sz="1400" dirty="0" err="1"/>
              <a:t>Màntèlā</a:t>
            </a:r>
            <a:r>
              <a:rPr lang="en-US" sz="1400" dirty="0"/>
              <a:t>/Mantra) . We can also try relaxation response training </a:t>
            </a:r>
            <a:r>
              <a:rPr lang="ja-JP" altLang="en-US" sz="1400" dirty="0"/>
              <a:t>松弛技术 </a:t>
            </a:r>
            <a:r>
              <a:rPr lang="en-US" sz="1400" dirty="0" err="1"/>
              <a:t>sōng</a:t>
            </a:r>
            <a:r>
              <a:rPr lang="en-US" sz="1400" dirty="0"/>
              <a:t> </a:t>
            </a:r>
            <a:r>
              <a:rPr lang="en-US" sz="1400" dirty="0" err="1"/>
              <a:t>chí</a:t>
            </a:r>
            <a:r>
              <a:rPr lang="en-US" sz="1400" dirty="0"/>
              <a:t> </a:t>
            </a:r>
            <a:r>
              <a:rPr lang="en-US" sz="1400" dirty="0" err="1"/>
              <a:t>jì</a:t>
            </a:r>
            <a:r>
              <a:rPr lang="en-US" sz="1400" dirty="0"/>
              <a:t> </a:t>
            </a:r>
            <a:r>
              <a:rPr lang="en-US" sz="1400" dirty="0" err="1"/>
              <a:t>shù</a:t>
            </a:r>
            <a:r>
              <a:rPr lang="en-US" sz="1400" dirty="0"/>
              <a:t>, relaxation therapy </a:t>
            </a:r>
            <a:r>
              <a:rPr lang="ja-JP" altLang="en-US" sz="1400" dirty="0"/>
              <a:t>松弛疗法 </a:t>
            </a:r>
            <a:r>
              <a:rPr lang="en-US" sz="1400" dirty="0" err="1"/>
              <a:t>sōng</a:t>
            </a:r>
            <a:r>
              <a:rPr lang="en-US" sz="1400" dirty="0"/>
              <a:t> </a:t>
            </a:r>
            <a:r>
              <a:rPr lang="en-US" sz="1400" dirty="0" err="1"/>
              <a:t>chí</a:t>
            </a:r>
            <a:r>
              <a:rPr lang="en-US" sz="1400" dirty="0"/>
              <a:t> </a:t>
            </a:r>
            <a:r>
              <a:rPr lang="en-US" sz="1400" dirty="0" err="1"/>
              <a:t>liáo</a:t>
            </a:r>
            <a:r>
              <a:rPr lang="en-US" sz="1400" dirty="0"/>
              <a:t> </a:t>
            </a:r>
            <a:r>
              <a:rPr lang="en-US" sz="1400" dirty="0" err="1"/>
              <a:t>fǎ</a:t>
            </a:r>
            <a:r>
              <a:rPr lang="en-US" sz="1400" dirty="0"/>
              <a:t>, guided imagery (</a:t>
            </a:r>
            <a:r>
              <a:rPr lang="ja-JP" altLang="en-US" sz="1400" dirty="0"/>
              <a:t>引导性想象治疗 </a:t>
            </a:r>
            <a:r>
              <a:rPr lang="en-US" altLang="ja-JP" sz="1400" dirty="0"/>
              <a:t>[</a:t>
            </a:r>
            <a:r>
              <a:rPr lang="en-US" sz="1400" dirty="0" err="1"/>
              <a:t>yǐn</a:t>
            </a:r>
            <a:r>
              <a:rPr lang="en-US" sz="1400" dirty="0"/>
              <a:t> </a:t>
            </a:r>
            <a:r>
              <a:rPr lang="en-US" sz="1400" dirty="0" err="1"/>
              <a:t>dǎo</a:t>
            </a:r>
            <a:r>
              <a:rPr lang="en-US" sz="1400" dirty="0"/>
              <a:t> </a:t>
            </a:r>
            <a:r>
              <a:rPr lang="en-US" sz="1400" dirty="0" err="1"/>
              <a:t>xìng</a:t>
            </a:r>
            <a:r>
              <a:rPr lang="en-US" sz="1400" dirty="0"/>
              <a:t> </a:t>
            </a:r>
            <a:r>
              <a:rPr lang="en-US" sz="1400" dirty="0" err="1"/>
              <a:t>xiǎng</a:t>
            </a:r>
            <a:r>
              <a:rPr lang="en-US" sz="1400" dirty="0"/>
              <a:t> </a:t>
            </a:r>
            <a:r>
              <a:rPr lang="en-US" sz="1400" dirty="0" err="1"/>
              <a:t>xiàng</a:t>
            </a:r>
            <a:r>
              <a:rPr lang="en-US" sz="1400" dirty="0"/>
              <a:t> </a:t>
            </a:r>
            <a:r>
              <a:rPr lang="en-US" sz="1400" dirty="0" err="1"/>
              <a:t>zhì</a:t>
            </a:r>
            <a:r>
              <a:rPr lang="en-US" sz="1400" dirty="0"/>
              <a:t> </a:t>
            </a:r>
            <a:r>
              <a:rPr lang="en-US" sz="1400" dirty="0" err="1"/>
              <a:t>liáo</a:t>
            </a:r>
            <a:r>
              <a:rPr lang="en-US" sz="1400" dirty="0"/>
              <a:t>) and/or slow breathing techniques like in </a:t>
            </a:r>
            <a:r>
              <a:rPr lang="ja-JP" altLang="en-US" sz="1400" dirty="0"/>
              <a:t>导引</a:t>
            </a:r>
            <a:r>
              <a:rPr lang="en-US" sz="1400" dirty="0"/>
              <a:t>.</a:t>
            </a:r>
          </a:p>
          <a:p>
            <a:endParaRPr lang="en-US" sz="1400"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038794"/>
            <a:ext cx="3124200" cy="1835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 y="5055047"/>
            <a:ext cx="1138646" cy="181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261203"/>
            <a:ext cx="11144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204053"/>
            <a:ext cx="14192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10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259567"/>
          </a:xfrm>
        </p:spPr>
        <p:txBody>
          <a:bodyPr>
            <a:noAutofit/>
          </a:bodyPr>
          <a:lstStyle/>
          <a:p>
            <a:r>
              <a:rPr lang="en-US" altLang="ja-JP" sz="2000" dirty="0" smtClean="0">
                <a:latin typeface="Arial" pitchFamily="34" charset="0"/>
                <a:ea typeface="+mj-ea"/>
                <a:cs typeface="Arial" pitchFamily="34" charset="0"/>
              </a:rPr>
              <a:t>1) </a:t>
            </a:r>
            <a:r>
              <a:rPr lang="ja-JP" altLang="en-US" sz="5000" dirty="0" smtClean="0">
                <a:latin typeface="Arial" pitchFamily="34" charset="0"/>
                <a:ea typeface="+mj-ea"/>
                <a:cs typeface="Arial" pitchFamily="34" charset="0"/>
              </a:rPr>
              <a:t>修</a:t>
            </a:r>
            <a:r>
              <a:rPr lang="ja-JP" altLang="en-US" sz="5000" dirty="0">
                <a:latin typeface="Arial" pitchFamily="34" charset="0"/>
                <a:ea typeface="+mj-ea"/>
                <a:cs typeface="Arial" pitchFamily="34" charset="0"/>
              </a:rPr>
              <a:t>心养性</a:t>
            </a:r>
            <a:r>
              <a:rPr lang="ja-JP" altLang="en-US" sz="5000" dirty="0" smtClean="0">
                <a:latin typeface="Arial" pitchFamily="34" charset="0"/>
                <a:ea typeface="+mj-ea"/>
                <a:cs typeface="Arial" pitchFamily="34" charset="0"/>
              </a:rPr>
              <a:t>性</a:t>
            </a:r>
            <a:endParaRPr lang="en-US" sz="5000" dirty="0" smtClean="0">
              <a:latin typeface="Arial" pitchFamily="34" charset="0"/>
              <a:ea typeface="+mj-ea"/>
              <a:cs typeface="Arial" pitchFamily="34" charset="0"/>
            </a:endParaRPr>
          </a:p>
          <a:p>
            <a:r>
              <a:rPr lang="en-US" sz="2000" dirty="0">
                <a:latin typeface="Arial" pitchFamily="34" charset="0"/>
                <a:ea typeface="+mj-ea"/>
                <a:cs typeface="Arial" pitchFamily="34" charset="0"/>
              </a:rPr>
              <a:t> </a:t>
            </a:r>
            <a:r>
              <a:rPr lang="en-US" sz="2000" dirty="0" smtClean="0">
                <a:latin typeface="Arial" pitchFamily="34" charset="0"/>
                <a:ea typeface="+mj-ea"/>
                <a:cs typeface="Arial" pitchFamily="34" charset="0"/>
              </a:rPr>
              <a:t>  </a:t>
            </a:r>
            <a:r>
              <a:rPr lang="en-US" sz="1200" dirty="0" smtClean="0">
                <a:latin typeface="Arial" pitchFamily="34" charset="0"/>
                <a:ea typeface="+mj-ea"/>
                <a:cs typeface="Arial" pitchFamily="34" charset="0"/>
              </a:rPr>
              <a:t>to</a:t>
            </a:r>
            <a:r>
              <a:rPr lang="en-US" sz="1200" dirty="0">
                <a:latin typeface="Arial" pitchFamily="34" charset="0"/>
                <a:ea typeface="+mj-ea"/>
                <a:cs typeface="Arial" pitchFamily="34" charset="0"/>
              </a:rPr>
              <a:t> cultivate one's original nature and improve </a:t>
            </a:r>
            <a:r>
              <a:rPr lang="en-US" sz="1200" dirty="0" smtClean="0">
                <a:latin typeface="Arial" pitchFamily="34" charset="0"/>
                <a:ea typeface="+mj-ea"/>
                <a:cs typeface="Arial" pitchFamily="34" charset="0"/>
              </a:rPr>
              <a:t>one’s self</a:t>
            </a:r>
            <a:endParaRPr lang="en-US" sz="1200" dirty="0">
              <a:latin typeface="Arial" pitchFamily="34" charset="0"/>
              <a:ea typeface="+mj-ea"/>
              <a:cs typeface="Arial" pitchFamily="34" charset="0"/>
            </a:endParaRPr>
          </a:p>
          <a:p>
            <a:r>
              <a:rPr lang="en-US" altLang="ja-JP" sz="2000" dirty="0" smtClean="0">
                <a:latin typeface="Arial" pitchFamily="34" charset="0"/>
                <a:ea typeface="+mj-ea"/>
                <a:cs typeface="Arial" pitchFamily="34" charset="0"/>
              </a:rPr>
              <a:t>2) </a:t>
            </a:r>
            <a:r>
              <a:rPr lang="ja-JP" altLang="en-US" sz="5000" dirty="0">
                <a:latin typeface="Arial" pitchFamily="34" charset="0"/>
                <a:ea typeface="+mj-ea"/>
                <a:cs typeface="Arial" pitchFamily="34" charset="0"/>
              </a:rPr>
              <a:t>返璞归</a:t>
            </a:r>
            <a:r>
              <a:rPr lang="ja-JP" altLang="en-US" sz="5000" dirty="0" smtClean="0">
                <a:latin typeface="Arial" pitchFamily="34" charset="0"/>
                <a:ea typeface="+mj-ea"/>
                <a:cs typeface="Arial" pitchFamily="34" charset="0"/>
              </a:rPr>
              <a:t>真</a:t>
            </a:r>
            <a:r>
              <a:rPr lang="en-US" altLang="ja-JP" sz="5000" dirty="0" smtClean="0">
                <a:latin typeface="Arial" pitchFamily="34" charset="0"/>
                <a:ea typeface="+mj-ea"/>
                <a:cs typeface="Arial" pitchFamily="34" charset="0"/>
              </a:rPr>
              <a:t>/</a:t>
            </a:r>
            <a:r>
              <a:rPr lang="en-US" sz="5000" dirty="0">
                <a:latin typeface="Arial" pitchFamily="34" charset="0"/>
                <a:cs typeface="Arial" pitchFamily="34" charset="0"/>
              </a:rPr>
              <a:t>“</a:t>
            </a:r>
            <a:r>
              <a:rPr lang="ja-JP" altLang="en-US" sz="5000" dirty="0">
                <a:latin typeface="Arial" pitchFamily="34" charset="0"/>
                <a:cs typeface="Arial" pitchFamily="34" charset="0"/>
              </a:rPr>
              <a:t>归真返璞</a:t>
            </a:r>
            <a:r>
              <a:rPr lang="ja-JP" altLang="en-US" sz="5000" dirty="0" smtClean="0">
                <a:latin typeface="Arial" pitchFamily="34" charset="0"/>
                <a:cs typeface="Arial" pitchFamily="34" charset="0"/>
              </a:rPr>
              <a:t>”</a:t>
            </a:r>
            <a:endParaRPr lang="en-US" sz="5000" dirty="0">
              <a:latin typeface="Arial" pitchFamily="34" charset="0"/>
              <a:ea typeface="+mj-ea"/>
              <a:cs typeface="Arial" pitchFamily="34" charset="0"/>
            </a:endParaRPr>
          </a:p>
          <a:p>
            <a:r>
              <a:rPr lang="en-US" sz="1200" dirty="0" smtClean="0">
                <a:latin typeface="Arial" pitchFamily="34" charset="0"/>
                <a:ea typeface="+mj-ea"/>
                <a:cs typeface="Arial" pitchFamily="34" charset="0"/>
              </a:rPr>
              <a:t>     recover one's original purity and simplicity; get back to nature</a:t>
            </a:r>
            <a:endParaRPr lang="en-US" sz="2000" dirty="0" smtClean="0">
              <a:latin typeface="Arial" pitchFamily="34" charset="0"/>
              <a:ea typeface="+mj-ea"/>
              <a:cs typeface="Arial" pitchFamily="34" charset="0"/>
            </a:endParaRPr>
          </a:p>
          <a:p>
            <a:r>
              <a:rPr lang="ja-JP" altLang="en-US" sz="3500" b="1" dirty="0" smtClean="0">
                <a:solidFill>
                  <a:srgbClr val="FF0000"/>
                </a:solidFill>
                <a:latin typeface="Arial" pitchFamily="34" charset="0"/>
                <a:ea typeface="+mj-ea"/>
                <a:cs typeface="Arial" pitchFamily="34" charset="0"/>
              </a:rPr>
              <a:t>汉语</a:t>
            </a:r>
            <a:r>
              <a:rPr lang="en-US" altLang="ja-JP" sz="3500" b="1" dirty="0" smtClean="0">
                <a:solidFill>
                  <a:srgbClr val="FF0000"/>
                </a:solidFill>
                <a:latin typeface="Arial" pitchFamily="34" charset="0"/>
                <a:ea typeface="+mj-ea"/>
                <a:cs typeface="Arial" pitchFamily="34" charset="0"/>
              </a:rPr>
              <a:t>…</a:t>
            </a:r>
            <a:r>
              <a:rPr lang="ja-JP" altLang="en-US" sz="3500" b="1" dirty="0" smtClean="0">
                <a:solidFill>
                  <a:srgbClr val="FF0000"/>
                </a:solidFill>
                <a:latin typeface="Arial" pitchFamily="34" charset="0"/>
                <a:ea typeface="+mj-ea"/>
                <a:cs typeface="Arial" pitchFamily="34" charset="0"/>
              </a:rPr>
              <a:t> </a:t>
            </a:r>
            <a:endParaRPr lang="en-US" altLang="ja-JP" sz="3500" b="1" dirty="0">
              <a:solidFill>
                <a:srgbClr val="FF0000"/>
              </a:solidFill>
              <a:latin typeface="Arial" pitchFamily="34" charset="0"/>
              <a:ea typeface="+mj-ea"/>
              <a:cs typeface="Arial" pitchFamily="34" charset="0"/>
            </a:endParaRPr>
          </a:p>
          <a:p>
            <a:r>
              <a:rPr lang="en-US" altLang="ja-JP" sz="1400" dirty="0" smtClean="0">
                <a:latin typeface="Arial" pitchFamily="34" charset="0"/>
                <a:ea typeface="+mj-ea"/>
                <a:cs typeface="Arial" pitchFamily="34" charset="0"/>
              </a:rPr>
              <a:t>i</a:t>
            </a:r>
            <a:r>
              <a:rPr lang="en-US" sz="1400" dirty="0" smtClean="0">
                <a:latin typeface="Arial" pitchFamily="34" charset="0"/>
                <a:ea typeface="+mj-ea"/>
                <a:cs typeface="Arial" pitchFamily="34" charset="0"/>
              </a:rPr>
              <a:t>nvolve </a:t>
            </a:r>
            <a:r>
              <a:rPr lang="en-US" sz="1400" b="1" i="1" u="sng" dirty="0">
                <a:latin typeface="Arial" pitchFamily="34" charset="0"/>
                <a:ea typeface="+mj-ea"/>
                <a:cs typeface="Arial" pitchFamily="34" charset="0"/>
              </a:rPr>
              <a:t>unlearning</a:t>
            </a:r>
            <a:r>
              <a:rPr lang="en-US" sz="1400" dirty="0">
                <a:latin typeface="Arial" pitchFamily="34" charset="0"/>
                <a:ea typeface="+mj-ea"/>
                <a:cs typeface="Arial" pitchFamily="34" charset="0"/>
              </a:rPr>
              <a:t> much of what we learned </a:t>
            </a:r>
            <a:r>
              <a:rPr lang="en-US" sz="1400" dirty="0">
                <a:latin typeface="+mj-lt"/>
                <a:ea typeface="+mj-ea"/>
                <a:cs typeface="+mj-cs"/>
              </a:rPr>
              <a:t>as babies and young children</a:t>
            </a:r>
            <a:r>
              <a:rPr lang="en-US" sz="2000" dirty="0">
                <a:latin typeface="+mj-lt"/>
                <a:ea typeface="+mj-ea"/>
                <a:cs typeface="+mj-cs"/>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4259566"/>
            <a:ext cx="3333750" cy="262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259566"/>
            <a:ext cx="2000794" cy="2598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989" y="4259567"/>
            <a:ext cx="3813811" cy="262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282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ja-JP" altLang="en-US" sz="3500" b="1" dirty="0">
                <a:solidFill>
                  <a:srgbClr val="FF0000"/>
                </a:solidFill>
              </a:rPr>
              <a:t>汉语</a:t>
            </a:r>
            <a:r>
              <a:rPr lang="en-US" sz="1400" dirty="0"/>
              <a:t/>
            </a:r>
            <a:br>
              <a:rPr lang="en-US" sz="1400" dirty="0"/>
            </a:br>
            <a:r>
              <a:rPr lang="en-US" sz="1400" dirty="0" smtClean="0">
                <a:solidFill>
                  <a:schemeClr val="bg1"/>
                </a:solidFill>
              </a:rPr>
              <a:t/>
            </a:r>
            <a:br>
              <a:rPr lang="en-US" sz="1400" dirty="0" smtClean="0">
                <a:solidFill>
                  <a:schemeClr val="bg1"/>
                </a:solidFill>
              </a:rPr>
            </a:br>
            <a:r>
              <a:rPr lang="en-US" sz="1400" dirty="0" smtClean="0">
                <a:solidFill>
                  <a:schemeClr val="bg1"/>
                </a:solidFill>
              </a:rPr>
              <a:t>“The way that can be spoken of is not the true way.” </a:t>
            </a:r>
            <a:r>
              <a:rPr lang="en-US" sz="1400" dirty="0">
                <a:solidFill>
                  <a:schemeClr val="bg1"/>
                </a:solidFill>
              </a:rPr>
              <a:t>(</a:t>
            </a:r>
            <a:r>
              <a:rPr lang="ja-JP" altLang="en-US" sz="1400" dirty="0">
                <a:solidFill>
                  <a:schemeClr val="bg1"/>
                </a:solidFill>
              </a:rPr>
              <a:t>道德经</a:t>
            </a:r>
            <a:r>
              <a:rPr lang="en-US" sz="1400" dirty="0">
                <a:solidFill>
                  <a:schemeClr val="bg1"/>
                </a:solidFill>
              </a:rPr>
              <a:t>)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998704" cy="543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629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71800"/>
            <a:ext cx="9144000" cy="3877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368" y="2971800"/>
            <a:ext cx="4033632" cy="387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1"/>
            <a:ext cx="9144000" cy="2971800"/>
          </a:xfrm>
          <a:solidFill>
            <a:srgbClr val="FFFF00"/>
          </a:solidFill>
        </p:spPr>
        <p:txBody>
          <a:bodyPr/>
          <a:lstStyle/>
          <a:p>
            <a:r>
              <a:rPr lang="ja-JP" altLang="en-US" b="1" dirty="0" smtClean="0">
                <a:solidFill>
                  <a:srgbClr val="FF0000"/>
                </a:solidFill>
              </a:rPr>
              <a:t>汉语</a:t>
            </a:r>
            <a:endParaRPr lang="en-US" dirty="0" smtClean="0"/>
          </a:p>
          <a:p>
            <a:r>
              <a:rPr lang="en-US" sz="1400" b="1" dirty="0" smtClean="0">
                <a:solidFill>
                  <a:srgbClr val="002060"/>
                </a:solidFill>
              </a:rPr>
              <a:t>Transcending (</a:t>
            </a:r>
            <a:r>
              <a:rPr lang="ja-JP" altLang="en-US" sz="1400" b="1" dirty="0">
                <a:solidFill>
                  <a:srgbClr val="002060"/>
                </a:solidFill>
              </a:rPr>
              <a:t>超现实</a:t>
            </a:r>
            <a:r>
              <a:rPr lang="en-US" sz="1400" b="1" dirty="0" smtClean="0">
                <a:solidFill>
                  <a:srgbClr val="002060"/>
                </a:solidFill>
              </a:rPr>
              <a:t>) or unifying (</a:t>
            </a:r>
            <a:r>
              <a:rPr lang="ja-JP" altLang="en-US" sz="1400" b="1" dirty="0">
                <a:solidFill>
                  <a:srgbClr val="002060"/>
                </a:solidFill>
              </a:rPr>
              <a:t>合而为一</a:t>
            </a:r>
            <a:r>
              <a:rPr lang="en-US" sz="1400" b="1" dirty="0" smtClean="0">
                <a:solidFill>
                  <a:srgbClr val="002060"/>
                </a:solidFill>
              </a:rPr>
              <a:t>) dichotomies like “up and down,” “good and bad,” “this and that”… sounds not so difficult. Even letting go of the tyrant of “self” and becoming one with all (</a:t>
            </a:r>
            <a:r>
              <a:rPr lang="ja-JP" altLang="en-US" sz="1400" b="1" dirty="0">
                <a:solidFill>
                  <a:srgbClr val="002060"/>
                </a:solidFill>
              </a:rPr>
              <a:t>天人合一</a:t>
            </a:r>
            <a:r>
              <a:rPr lang="en-US" sz="1400" b="1" dirty="0" smtClean="0">
                <a:solidFill>
                  <a:srgbClr val="002060"/>
                </a:solidFill>
              </a:rPr>
              <a:t>) seems not so impossible. But, how does one transcend “being and non-being (</a:t>
            </a:r>
            <a:r>
              <a:rPr lang="ja-JP" altLang="en-US" sz="1400" b="1" dirty="0" smtClean="0">
                <a:solidFill>
                  <a:srgbClr val="002060"/>
                </a:solidFill>
              </a:rPr>
              <a:t>存</a:t>
            </a:r>
            <a:r>
              <a:rPr lang="ja-JP" altLang="en-US" sz="1400" b="1" dirty="0">
                <a:solidFill>
                  <a:srgbClr val="002060"/>
                </a:solidFill>
              </a:rPr>
              <a:t>在</a:t>
            </a:r>
            <a:r>
              <a:rPr lang="en-US" altLang="ja-JP" sz="1400" b="1" dirty="0">
                <a:solidFill>
                  <a:srgbClr val="002060"/>
                </a:solidFill>
              </a:rPr>
              <a:t> </a:t>
            </a:r>
            <a:r>
              <a:rPr lang="ja-JP" altLang="en-US" sz="1400" b="1" dirty="0">
                <a:solidFill>
                  <a:srgbClr val="002060"/>
                </a:solidFill>
              </a:rPr>
              <a:t>和  不存</a:t>
            </a:r>
            <a:r>
              <a:rPr lang="ja-JP" altLang="en-US" sz="1400" b="1" dirty="0" smtClean="0">
                <a:solidFill>
                  <a:srgbClr val="002060"/>
                </a:solidFill>
              </a:rPr>
              <a:t>在</a:t>
            </a:r>
            <a:r>
              <a:rPr lang="en-US" altLang="ja-JP" sz="1400" b="1" dirty="0" smtClean="0">
                <a:solidFill>
                  <a:srgbClr val="002060"/>
                </a:solidFill>
              </a:rPr>
              <a:t>)</a:t>
            </a:r>
            <a:r>
              <a:rPr lang="en-US" sz="1400" b="1" dirty="0" smtClean="0">
                <a:solidFill>
                  <a:srgbClr val="002060"/>
                </a:solidFill>
              </a:rPr>
              <a:t>?”</a:t>
            </a:r>
            <a:endParaRPr lang="en-US" sz="1400" b="1" dirty="0">
              <a:solidFill>
                <a:srgbClr val="002060"/>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81745"/>
            <a:ext cx="168196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113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a:solidFill>
            <a:schemeClr val="tx1"/>
          </a:solidFill>
        </p:spPr>
        <p:txBody>
          <a:bodyPr/>
          <a:lstStyle/>
          <a:p>
            <a:r>
              <a:rPr lang="ja-JP" altLang="en-US" sz="2800" dirty="0">
                <a:solidFill>
                  <a:schemeClr val="bg1"/>
                </a:solidFill>
              </a:rPr>
              <a:t>爱因斯</a:t>
            </a:r>
            <a:r>
              <a:rPr lang="ja-JP" altLang="en-US" sz="2800" dirty="0" smtClean="0">
                <a:solidFill>
                  <a:schemeClr val="bg1"/>
                </a:solidFill>
              </a:rPr>
              <a:t>坦</a:t>
            </a:r>
            <a:r>
              <a:rPr lang="en-US" altLang="ja-JP" sz="2800" dirty="0" smtClean="0">
                <a:solidFill>
                  <a:schemeClr val="bg1"/>
                </a:solidFill>
              </a:rPr>
              <a:t>…</a:t>
            </a:r>
            <a:r>
              <a:rPr lang="ja-JP" altLang="en-US" sz="2500" b="1" dirty="0" smtClean="0">
                <a:solidFill>
                  <a:srgbClr val="FF0000"/>
                </a:solidFill>
              </a:rPr>
              <a:t>汉</a:t>
            </a:r>
            <a:r>
              <a:rPr lang="ja-JP" altLang="en-US" sz="2500" b="1" dirty="0">
                <a:solidFill>
                  <a:srgbClr val="FF0000"/>
                </a:solidFill>
              </a:rPr>
              <a:t>语</a:t>
            </a:r>
            <a:endParaRPr lang="en-US" sz="2500" dirty="0"/>
          </a:p>
          <a:p>
            <a:r>
              <a:rPr lang="ja-JP" altLang="en-US" sz="2500" b="1" dirty="0">
                <a:solidFill>
                  <a:srgbClr val="FF0000"/>
                </a:solidFill>
              </a:rPr>
              <a:t>汉语</a:t>
            </a:r>
            <a:endParaRPr lang="en-US" sz="2500" dirty="0"/>
          </a:p>
          <a:p>
            <a:pPr marL="0" indent="0">
              <a:buNone/>
            </a:pPr>
            <a:endParaRPr lang="en-US" sz="1400" dirty="0" smtClean="0">
              <a:solidFill>
                <a:schemeClr val="bg1"/>
              </a:solidFill>
            </a:endParaRPr>
          </a:p>
          <a:p>
            <a:r>
              <a:rPr lang="en-US" sz="1400" dirty="0" smtClean="0">
                <a:solidFill>
                  <a:schemeClr val="bg1"/>
                </a:solidFill>
              </a:rPr>
              <a:t>Einstein wrote that time =  space, they are both the relationship between objects in motion. He helped us transcend/unify time and space.</a:t>
            </a:r>
          </a:p>
          <a:p>
            <a:r>
              <a:rPr lang="en-US" sz="1400" dirty="0" smtClean="0">
                <a:solidFill>
                  <a:schemeClr val="bg1"/>
                </a:solidFill>
              </a:rPr>
              <a:t>He also realized that ALL things are energy. --&gt; E=MC²</a:t>
            </a:r>
          </a:p>
          <a:p>
            <a:pPr marL="0" indent="0">
              <a:buNone/>
            </a:pPr>
            <a:endParaRPr lang="en-US" dirty="0" smtClean="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887" y="4114800"/>
            <a:ext cx="30384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800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a:solidFill>
            <a:schemeClr val="bg1"/>
          </a:solidFill>
        </p:spPr>
        <p:txBody>
          <a:bodyPr>
            <a:normAutofit/>
          </a:bodyPr>
          <a:lstStyle/>
          <a:p>
            <a:r>
              <a:rPr lang="ja-JP" altLang="en-US" sz="4000" b="1" dirty="0" smtClean="0"/>
              <a:t>禅</a:t>
            </a:r>
            <a:r>
              <a:rPr lang="ja-JP" altLang="en-US" sz="4000" dirty="0"/>
              <a:t>佛</a:t>
            </a:r>
            <a:r>
              <a:rPr lang="ja-JP" altLang="en-US" sz="4000" dirty="0" smtClean="0"/>
              <a:t>教 </a:t>
            </a:r>
            <a:r>
              <a:rPr lang="en-US" altLang="ja-JP" sz="4000" dirty="0" smtClean="0"/>
              <a:t>…</a:t>
            </a:r>
            <a:r>
              <a:rPr lang="ja-JP" altLang="en-US" sz="4000" b="1" dirty="0">
                <a:solidFill>
                  <a:srgbClr val="FF0000"/>
                </a:solidFill>
              </a:rPr>
              <a:t>汉语</a:t>
            </a:r>
            <a:endParaRPr lang="en-US" sz="4000" dirty="0" smtClean="0">
              <a:solidFill>
                <a:srgbClr val="FF0000"/>
              </a:solidFill>
            </a:endParaRPr>
          </a:p>
          <a:p>
            <a:r>
              <a:rPr lang="en-US" sz="1400" dirty="0" smtClean="0">
                <a:solidFill>
                  <a:srgbClr val="FF0000"/>
                </a:solidFill>
              </a:rPr>
              <a:t>Chan Buddhism, called (</a:t>
            </a:r>
            <a:r>
              <a:rPr lang="ja-JP" altLang="en-US" sz="1400" b="1" dirty="0"/>
              <a:t>叫做</a:t>
            </a:r>
            <a:r>
              <a:rPr lang="en-US" sz="1400" dirty="0" smtClean="0">
                <a:solidFill>
                  <a:srgbClr val="FF0000"/>
                </a:solidFill>
              </a:rPr>
              <a:t>) “Zen” in the west (</a:t>
            </a:r>
            <a:r>
              <a:rPr lang="ja-JP" altLang="en-US" sz="1400" dirty="0"/>
              <a:t>西洋</a:t>
            </a:r>
            <a:r>
              <a:rPr lang="en-US" sz="1400" dirty="0" smtClean="0">
                <a:solidFill>
                  <a:srgbClr val="FF0000"/>
                </a:solidFill>
              </a:rPr>
              <a:t>) was </a:t>
            </a:r>
            <a:r>
              <a:rPr lang="en-US" sz="1400" dirty="0">
                <a:solidFill>
                  <a:srgbClr val="FF0000"/>
                </a:solidFill>
              </a:rPr>
              <a:t>- in about the 6</a:t>
            </a:r>
            <a:r>
              <a:rPr lang="en-US" sz="1400" baseline="30000" dirty="0">
                <a:solidFill>
                  <a:srgbClr val="FF0000"/>
                </a:solidFill>
              </a:rPr>
              <a:t>th</a:t>
            </a:r>
            <a:r>
              <a:rPr lang="en-US" sz="1400" dirty="0">
                <a:solidFill>
                  <a:srgbClr val="FF0000"/>
                </a:solidFill>
              </a:rPr>
              <a:t> Century in </a:t>
            </a:r>
            <a:r>
              <a:rPr lang="en-US" sz="1400" dirty="0" smtClean="0">
                <a:solidFill>
                  <a:srgbClr val="FF0000"/>
                </a:solidFill>
              </a:rPr>
              <a:t>China - the last major branch of Buddhism to evolve.</a:t>
            </a:r>
            <a:endParaRPr lang="en-US" sz="1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567" y="35814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773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03"/>
            <a:ext cx="9144000" cy="686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ja-JP" altLang="en-US" dirty="0">
                <a:solidFill>
                  <a:schemeClr val="bg1"/>
                </a:solidFill>
              </a:rPr>
              <a:t>但是</a:t>
            </a:r>
            <a:r>
              <a:rPr lang="ja-JP" altLang="en-US" dirty="0" smtClean="0">
                <a:solidFill>
                  <a:schemeClr val="bg1"/>
                </a:solidFill>
              </a:rPr>
              <a:t> 存在</a:t>
            </a:r>
            <a:r>
              <a:rPr lang="en-US" altLang="ja-JP" dirty="0">
                <a:solidFill>
                  <a:schemeClr val="bg1"/>
                </a:solidFill>
              </a:rPr>
              <a:t> </a:t>
            </a:r>
            <a:r>
              <a:rPr lang="ja-JP" altLang="en-US" dirty="0">
                <a:solidFill>
                  <a:schemeClr val="bg1"/>
                </a:solidFill>
              </a:rPr>
              <a:t>和</a:t>
            </a:r>
            <a:r>
              <a:rPr lang="ja-JP" altLang="en-US" dirty="0"/>
              <a:t> </a:t>
            </a:r>
            <a:r>
              <a:rPr lang="ja-JP" altLang="en-US" dirty="0">
                <a:solidFill>
                  <a:schemeClr val="bg1"/>
                </a:solidFill>
              </a:rPr>
              <a:t> 不存</a:t>
            </a:r>
            <a:r>
              <a:rPr lang="ja-JP" altLang="en-US" dirty="0" smtClean="0">
                <a:solidFill>
                  <a:schemeClr val="bg1"/>
                </a:solidFill>
              </a:rPr>
              <a:t>在</a:t>
            </a:r>
            <a:r>
              <a:rPr lang="en-US" altLang="ja-JP" dirty="0" smtClean="0">
                <a:solidFill>
                  <a:schemeClr val="bg1"/>
                </a:solidFill>
              </a:rPr>
              <a:t>?</a:t>
            </a:r>
            <a:r>
              <a:rPr lang="en-US" dirty="0" smtClean="0">
                <a:solidFill>
                  <a:schemeClr val="bg1"/>
                </a:solidFill>
              </a:rPr>
              <a:t/>
            </a:r>
            <a:br>
              <a:rPr lang="en-US" dirty="0" smtClean="0">
                <a:solidFill>
                  <a:schemeClr val="bg1"/>
                </a:solidFill>
              </a:rPr>
            </a:br>
            <a:r>
              <a:rPr lang="en-US" sz="1300" dirty="0" smtClean="0">
                <a:solidFill>
                  <a:schemeClr val="bg1"/>
                </a:solidFill>
              </a:rPr>
              <a:t>But, being and non-being?</a:t>
            </a:r>
            <a:endParaRPr lang="en-US" sz="1300" dirty="0">
              <a:solidFill>
                <a:schemeClr val="bg1"/>
              </a:solidFill>
            </a:endParaRPr>
          </a:p>
        </p:txBody>
      </p:sp>
      <p:sp>
        <p:nvSpPr>
          <p:cNvPr id="3" name="Content Placeholder 2"/>
          <p:cNvSpPr>
            <a:spLocks noGrp="1"/>
          </p:cNvSpPr>
          <p:nvPr>
            <p:ph idx="1"/>
          </p:nvPr>
        </p:nvSpPr>
        <p:spPr>
          <a:xfrm>
            <a:off x="381000" y="1447800"/>
            <a:ext cx="8458200" cy="5181600"/>
          </a:xfrm>
        </p:spPr>
        <p:txBody>
          <a:bodyPr>
            <a:normAutofit/>
          </a:bodyPr>
          <a:lstStyle/>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r>
              <a:rPr lang="ja-JP" altLang="en-US" sz="1400" dirty="0">
                <a:solidFill>
                  <a:schemeClr val="bg1"/>
                </a:solidFill>
              </a:rPr>
              <a:t>汉</a:t>
            </a:r>
            <a:r>
              <a:rPr lang="ja-JP" altLang="en-US" sz="1400" dirty="0" smtClean="0">
                <a:solidFill>
                  <a:schemeClr val="bg1"/>
                </a:solidFill>
              </a:rPr>
              <a:t>语</a:t>
            </a:r>
            <a:endParaRPr lang="en-US" altLang="ja-JP" sz="1400" dirty="0" smtClean="0">
              <a:solidFill>
                <a:schemeClr val="bg1"/>
              </a:solidFill>
            </a:endParaRPr>
          </a:p>
          <a:p>
            <a:r>
              <a:rPr lang="ja-JP" altLang="en-US" sz="1400" dirty="0">
                <a:solidFill>
                  <a:schemeClr val="bg1"/>
                </a:solidFill>
              </a:rPr>
              <a:t>汉语</a:t>
            </a:r>
            <a:endParaRPr lang="en-US" sz="1400" dirty="0">
              <a:solidFill>
                <a:schemeClr val="bg1"/>
              </a:solidFill>
            </a:endParaRPr>
          </a:p>
          <a:p>
            <a:r>
              <a:rPr lang="en-US" sz="1400" dirty="0" smtClean="0">
                <a:solidFill>
                  <a:schemeClr val="bg1"/>
                </a:solidFill>
              </a:rPr>
              <a:t>Scientists believe the universe started with a “Big Bang” about </a:t>
            </a:r>
            <a:r>
              <a:rPr lang="en-US" sz="1400" dirty="0">
                <a:solidFill>
                  <a:schemeClr val="bg1"/>
                </a:solidFill>
              </a:rPr>
              <a:t>13.77 billion years </a:t>
            </a:r>
            <a:r>
              <a:rPr lang="en-US" sz="1400" dirty="0" smtClean="0">
                <a:solidFill>
                  <a:schemeClr val="bg1"/>
                </a:solidFill>
              </a:rPr>
              <a:t>ago.</a:t>
            </a:r>
          </a:p>
          <a:p>
            <a:r>
              <a:rPr lang="en-US" sz="1400" dirty="0">
                <a:solidFill>
                  <a:schemeClr val="bg1"/>
                </a:solidFill>
              </a:rPr>
              <a:t>And, some scientists believe that in trillions of years the universe will burn out, and everything will be dark again.</a:t>
            </a:r>
          </a:p>
        </p:txBody>
      </p:sp>
    </p:spTree>
    <p:extLst>
      <p:ext uri="{BB962C8B-B14F-4D97-AF65-F5344CB8AC3E}">
        <p14:creationId xmlns:p14="http://schemas.microsoft.com/office/powerpoint/2010/main" val="97313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91500" cy="1143000"/>
          </a:xfrm>
          <a:solidFill>
            <a:schemeClr val="tx1"/>
          </a:solidFill>
        </p:spPr>
        <p:txBody>
          <a:bodyPr>
            <a:normAutofit/>
          </a:bodyPr>
          <a:lstStyle/>
          <a:p>
            <a:r>
              <a:rPr lang="ja-JP" altLang="en-US" dirty="0">
                <a:solidFill>
                  <a:schemeClr val="bg1">
                    <a:lumMod val="95000"/>
                  </a:schemeClr>
                </a:solidFill>
              </a:rPr>
              <a:t>白衣苍</a:t>
            </a:r>
            <a:r>
              <a:rPr lang="ja-JP" altLang="en-US" dirty="0" smtClean="0">
                <a:solidFill>
                  <a:schemeClr val="bg1">
                    <a:lumMod val="95000"/>
                  </a:schemeClr>
                </a:solidFill>
              </a:rPr>
              <a:t>狗 </a:t>
            </a:r>
            <a:r>
              <a:rPr lang="en-US" altLang="ja-JP" dirty="0" smtClean="0">
                <a:solidFill>
                  <a:schemeClr val="bg1">
                    <a:lumMod val="95000"/>
                  </a:schemeClr>
                </a:solidFill>
              </a:rPr>
              <a:t>- </a:t>
            </a:r>
            <a:r>
              <a:rPr lang="ja-JP" altLang="en-US" dirty="0">
                <a:solidFill>
                  <a:schemeClr val="bg1">
                    <a:lumMod val="95000"/>
                  </a:schemeClr>
                </a:solidFill>
              </a:rPr>
              <a:t> 無 常</a:t>
            </a:r>
            <a:r>
              <a:rPr lang="en-US" altLang="ja-JP" dirty="0" smtClean="0">
                <a:solidFill>
                  <a:schemeClr val="bg1">
                    <a:lumMod val="95000"/>
                  </a:schemeClr>
                </a:solidFill>
              </a:rPr>
              <a:t> </a:t>
            </a:r>
            <a:r>
              <a:rPr lang="en-US" sz="1400" dirty="0" smtClean="0">
                <a:solidFill>
                  <a:schemeClr val="bg1">
                    <a:lumMod val="95000"/>
                  </a:schemeClr>
                </a:solidFill>
              </a:rPr>
              <a:t>Impermanence</a:t>
            </a:r>
            <a:r>
              <a:rPr lang="en-US" dirty="0" smtClean="0">
                <a:solidFill>
                  <a:schemeClr val="bg1">
                    <a:lumMod val="95000"/>
                  </a:schemeClr>
                </a:solidFill>
              </a:rPr>
              <a:t> </a:t>
            </a:r>
            <a:endParaRPr lang="en-US" dirty="0">
              <a:solidFill>
                <a:schemeClr val="bg1">
                  <a:lumMod val="95000"/>
                </a:schemeClr>
              </a:solidFill>
            </a:endParaRPr>
          </a:p>
        </p:txBody>
      </p:sp>
      <p:sp>
        <p:nvSpPr>
          <p:cNvPr id="3" name="Content Placeholder 2"/>
          <p:cNvSpPr>
            <a:spLocks noGrp="1"/>
          </p:cNvSpPr>
          <p:nvPr>
            <p:ph idx="1"/>
          </p:nvPr>
        </p:nvSpPr>
        <p:spPr>
          <a:xfrm>
            <a:off x="495300" y="3733800"/>
            <a:ext cx="8191500" cy="2392363"/>
          </a:xfrm>
          <a:solidFill>
            <a:schemeClr val="tx1"/>
          </a:solidFill>
        </p:spPr>
        <p:txBody>
          <a:bodyPr>
            <a:normAutofit/>
          </a:bodyPr>
          <a:lstStyle/>
          <a:p>
            <a:r>
              <a:rPr lang="en-US" sz="1400" dirty="0" smtClean="0">
                <a:solidFill>
                  <a:schemeClr val="bg1">
                    <a:lumMod val="95000"/>
                  </a:schemeClr>
                </a:solidFill>
              </a:rPr>
              <a:t>Chinese here</a:t>
            </a:r>
          </a:p>
          <a:p>
            <a:r>
              <a:rPr lang="en-US" sz="1400" dirty="0" smtClean="0">
                <a:solidFill>
                  <a:schemeClr val="bg1">
                    <a:lumMod val="95000"/>
                  </a:schemeClr>
                </a:solidFill>
              </a:rPr>
              <a:t>This birth and death of the universe supports the Buddhist belief in the impermanence of all things. We are born, grow, decay and die. This is the natural cycle of all things.</a:t>
            </a:r>
            <a:endParaRPr lang="en-US" sz="1400" dirty="0">
              <a:solidFill>
                <a:schemeClr val="bg1">
                  <a:lumMod val="9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24765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78131"/>
            <a:ext cx="2857500" cy="235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404257"/>
            <a:ext cx="2857500" cy="232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70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b="1" dirty="0">
                <a:solidFill>
                  <a:srgbClr val="FF0000"/>
                </a:solidFill>
              </a:rPr>
              <a:t>汉</a:t>
            </a:r>
            <a:r>
              <a:rPr lang="ja-JP" altLang="en-US" b="1" dirty="0" smtClean="0">
                <a:solidFill>
                  <a:srgbClr val="FF0000"/>
                </a:solidFill>
              </a:rPr>
              <a:t>语</a:t>
            </a:r>
            <a:r>
              <a:rPr lang="en-US" altLang="ja-JP" b="1" dirty="0" smtClean="0">
                <a:solidFill>
                  <a:srgbClr val="FF0000"/>
                </a:solidFill>
              </a:rPr>
              <a:t>…</a:t>
            </a:r>
            <a:r>
              <a:rPr lang="en-US" dirty="0" smtClean="0"/>
              <a:t/>
            </a:r>
            <a:br>
              <a:rPr lang="en-US" dirty="0" smtClean="0"/>
            </a:br>
            <a:r>
              <a:rPr lang="en-US" sz="1300" dirty="0" smtClean="0"/>
              <a:t>Some scientists believe in…</a:t>
            </a:r>
            <a:endParaRPr lang="en-US" sz="1300" dirty="0"/>
          </a:p>
        </p:txBody>
      </p:sp>
      <p:sp>
        <p:nvSpPr>
          <p:cNvPr id="3" name="Content Placeholder 2"/>
          <p:cNvSpPr>
            <a:spLocks noGrp="1"/>
          </p:cNvSpPr>
          <p:nvPr>
            <p:ph idx="1"/>
          </p:nvPr>
        </p:nvSpPr>
        <p:spPr>
          <a:xfrm>
            <a:off x="0" y="1600200"/>
            <a:ext cx="9144000" cy="5257800"/>
          </a:xfrm>
        </p:spPr>
        <p:style>
          <a:lnRef idx="0">
            <a:schemeClr val="dk1"/>
          </a:lnRef>
          <a:fillRef idx="3">
            <a:schemeClr val="dk1"/>
          </a:fillRef>
          <a:effectRef idx="3">
            <a:schemeClr val="dk1"/>
          </a:effectRef>
          <a:fontRef idx="minor">
            <a:schemeClr val="lt1"/>
          </a:fontRef>
        </p:style>
        <p:txBody>
          <a:bodyPr>
            <a:normAutofit/>
          </a:bodyPr>
          <a:lstStyle/>
          <a:p>
            <a:r>
              <a:rPr lang="ja-JP" altLang="en-US" sz="1400" b="1" dirty="0"/>
              <a:t>脉</a:t>
            </a:r>
            <a:r>
              <a:rPr lang="ja-JP" altLang="en-US" sz="1400" b="1" dirty="0" smtClean="0"/>
              <a:t>动 </a:t>
            </a:r>
            <a:r>
              <a:rPr lang="ja-JP" altLang="en-US" sz="1400" dirty="0"/>
              <a:t>宇</a:t>
            </a:r>
            <a:r>
              <a:rPr lang="ja-JP" altLang="en-US" sz="1400" dirty="0" smtClean="0"/>
              <a:t>宙 </a:t>
            </a:r>
            <a:r>
              <a:rPr lang="ja-JP" altLang="en-US" sz="1400" dirty="0"/>
              <a:t>理</a:t>
            </a:r>
            <a:r>
              <a:rPr lang="ja-JP" altLang="en-US" sz="1400" dirty="0" smtClean="0"/>
              <a:t>论</a:t>
            </a:r>
            <a:r>
              <a:rPr lang="en-US" altLang="ja-JP" sz="1400" dirty="0" smtClean="0"/>
              <a:t>…</a:t>
            </a:r>
            <a:endParaRPr lang="en-US" sz="1400" dirty="0" smtClean="0"/>
          </a:p>
          <a:p>
            <a:r>
              <a:rPr lang="en-US" sz="1400" dirty="0" smtClean="0"/>
              <a:t>The </a:t>
            </a:r>
            <a:r>
              <a:rPr lang="en-US" sz="1400" b="1" dirty="0" smtClean="0">
                <a:solidFill>
                  <a:srgbClr val="FF0000"/>
                </a:solidFill>
              </a:rPr>
              <a:t>Pulsating Universe Theory</a:t>
            </a:r>
            <a:r>
              <a:rPr lang="en-US" sz="1400" dirty="0" smtClean="0"/>
              <a:t>… there is a big bang, eventually the universe burns out, then there’s another big bang. Happening very quickly this looks like a pulsating light</a:t>
            </a:r>
            <a:r>
              <a:rPr lang="en-US" sz="2000" b="1" dirty="0" smtClean="0"/>
              <a:t> off/on/off/on</a:t>
            </a:r>
            <a:r>
              <a:rPr lang="en-US" sz="1400" dirty="0"/>
              <a:t> </a:t>
            </a:r>
            <a:r>
              <a:rPr lang="en-US" sz="1400" dirty="0" smtClean="0"/>
              <a:t>- darkness/light/darkness/light - forever.</a:t>
            </a:r>
            <a:endParaRPr lang="en-US" sz="1400" dirty="0"/>
          </a:p>
        </p:txBody>
      </p:sp>
      <p:sp>
        <p:nvSpPr>
          <p:cNvPr id="4" name="Oval 3"/>
          <p:cNvSpPr/>
          <p:nvPr/>
        </p:nvSpPr>
        <p:spPr>
          <a:xfrm>
            <a:off x="1256211" y="5867400"/>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74520" y="5867400"/>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90800" y="5867400"/>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5871754"/>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38600" y="5866311"/>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5871754"/>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05600" y="5863045"/>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19800" y="5866311"/>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5871754"/>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077200" y="5871754"/>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91400" y="5865222"/>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 y="5863045"/>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0" y="5871754"/>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686800" y="5863045"/>
            <a:ext cx="4572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4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tx1"/>
          </a:solidFill>
        </p:spPr>
        <p:txBody>
          <a:bodyPr>
            <a:normAutofit/>
          </a:bodyPr>
          <a:lstStyle/>
          <a:p>
            <a:r>
              <a:rPr lang="ja-JP" altLang="en-US" sz="3500" b="1" dirty="0">
                <a:solidFill>
                  <a:srgbClr val="FF0000"/>
                </a:solidFill>
              </a:rPr>
              <a:t>汉语</a:t>
            </a:r>
            <a:r>
              <a:rPr lang="en-US" altLang="ja-JP" sz="3500" b="1" dirty="0">
                <a:solidFill>
                  <a:srgbClr val="FF0000"/>
                </a:solidFill>
              </a:rPr>
              <a:t>…</a:t>
            </a:r>
            <a:r>
              <a:rPr lang="en-US" sz="1400" dirty="0"/>
              <a:t/>
            </a:r>
            <a:br>
              <a:rPr lang="en-US" sz="1400" dirty="0"/>
            </a:br>
            <a:r>
              <a:rPr lang="en-US" sz="1400" dirty="0" smtClean="0">
                <a:solidFill>
                  <a:schemeClr val="bg1"/>
                </a:solidFill>
              </a:rPr>
              <a:t/>
            </a:r>
            <a:br>
              <a:rPr lang="en-US" sz="1400" dirty="0" smtClean="0">
                <a:solidFill>
                  <a:schemeClr val="bg1"/>
                </a:solidFill>
              </a:rPr>
            </a:br>
            <a:r>
              <a:rPr lang="en-US" sz="1400" dirty="0" smtClean="0">
                <a:solidFill>
                  <a:schemeClr val="bg1"/>
                </a:solidFill>
              </a:rPr>
              <a:t>“Darkness within darkness the gateway to all mystery.” (</a:t>
            </a:r>
            <a:r>
              <a:rPr lang="ja-JP" altLang="en-US" sz="1400" dirty="0">
                <a:solidFill>
                  <a:schemeClr val="bg1"/>
                </a:solidFill>
              </a:rPr>
              <a:t>道德经</a:t>
            </a:r>
            <a:r>
              <a:rPr lang="en-US" sz="1400" dirty="0" smtClean="0">
                <a:solidFill>
                  <a:schemeClr val="bg1"/>
                </a:solidFill>
              </a:rPr>
              <a:t>) </a:t>
            </a:r>
            <a:endParaRPr lang="en-US" sz="1400" dirty="0">
              <a:solidFill>
                <a:schemeClr val="bg1"/>
              </a:solidFill>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0"/>
            <a:ext cx="13430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514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67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8600" y="381000"/>
            <a:ext cx="8458200" cy="5745163"/>
          </a:xfrm>
        </p:spPr>
        <p:txBody>
          <a:bodyPr/>
          <a:lstStyle/>
          <a:p>
            <a:r>
              <a:rPr lang="ja-JP" altLang="en-US" sz="2000" b="1" dirty="0">
                <a:solidFill>
                  <a:schemeClr val="bg1"/>
                </a:solidFill>
              </a:rPr>
              <a:t>汉语</a:t>
            </a:r>
            <a:endParaRPr lang="en-US" sz="2000" dirty="0">
              <a:solidFill>
                <a:schemeClr val="bg1"/>
              </a:solidFill>
            </a:endParaRPr>
          </a:p>
          <a:p>
            <a:r>
              <a:rPr lang="ja-JP" altLang="en-US" sz="2000" b="1" dirty="0">
                <a:solidFill>
                  <a:schemeClr val="bg1"/>
                </a:solidFill>
              </a:rPr>
              <a:t>汉语</a:t>
            </a:r>
            <a:endParaRPr lang="en-US" sz="2000" dirty="0">
              <a:solidFill>
                <a:schemeClr val="bg1"/>
              </a:solidFill>
            </a:endParaRPr>
          </a:p>
          <a:p>
            <a:r>
              <a:rPr lang="ja-JP" altLang="en-US" sz="2000" b="1" dirty="0">
                <a:solidFill>
                  <a:schemeClr val="bg1"/>
                </a:solidFill>
              </a:rPr>
              <a:t>汉语</a:t>
            </a:r>
            <a:endParaRPr lang="en-US" sz="20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r>
              <a:rPr lang="en-US" sz="1400" dirty="0" smtClean="0">
                <a:solidFill>
                  <a:schemeClr val="bg1"/>
                </a:solidFill>
              </a:rPr>
              <a:t>A mathematician named </a:t>
            </a:r>
            <a:r>
              <a:rPr lang="en-US" sz="1400" dirty="0" err="1" smtClean="0">
                <a:solidFill>
                  <a:schemeClr val="bg1"/>
                </a:solidFill>
              </a:rPr>
              <a:t>Elihu</a:t>
            </a:r>
            <a:r>
              <a:rPr lang="en-US" sz="1400" dirty="0">
                <a:solidFill>
                  <a:schemeClr val="bg1"/>
                </a:solidFill>
              </a:rPr>
              <a:t> </a:t>
            </a:r>
            <a:r>
              <a:rPr lang="en-US" sz="1400" dirty="0" err="1" smtClean="0">
                <a:solidFill>
                  <a:schemeClr val="bg1"/>
                </a:solidFill>
              </a:rPr>
              <a:t>Lubkin</a:t>
            </a:r>
            <a:r>
              <a:rPr lang="en-US" sz="1400" dirty="0" smtClean="0">
                <a:solidFill>
                  <a:schemeClr val="bg1"/>
                </a:solidFill>
              </a:rPr>
              <a:t> used math to prove that in reality, time and space are only created by humans and all the past, present and future universes are happening at the same time. </a:t>
            </a:r>
          </a:p>
          <a:p>
            <a:r>
              <a:rPr lang="en-US" sz="1400" dirty="0" smtClean="0">
                <a:solidFill>
                  <a:schemeClr val="bg1"/>
                </a:solidFill>
              </a:rPr>
              <a:t>He called this the “Simultaneously Coexisting </a:t>
            </a:r>
            <a:r>
              <a:rPr lang="en-US" sz="1400" dirty="0">
                <a:solidFill>
                  <a:schemeClr val="bg1"/>
                </a:solidFill>
              </a:rPr>
              <a:t>U</a:t>
            </a:r>
            <a:r>
              <a:rPr lang="en-US" sz="1400" dirty="0" smtClean="0">
                <a:solidFill>
                  <a:schemeClr val="bg1"/>
                </a:solidFill>
              </a:rPr>
              <a:t>niverses </a:t>
            </a:r>
            <a:r>
              <a:rPr lang="en-US" sz="1400" dirty="0">
                <a:solidFill>
                  <a:schemeClr val="bg1"/>
                </a:solidFill>
              </a:rPr>
              <a:t>T</a:t>
            </a:r>
            <a:r>
              <a:rPr lang="en-US" sz="1400" dirty="0" smtClean="0">
                <a:solidFill>
                  <a:schemeClr val="bg1"/>
                </a:solidFill>
              </a:rPr>
              <a:t>heory.”</a:t>
            </a:r>
          </a:p>
          <a:p>
            <a:r>
              <a:rPr lang="en-US" sz="1400" dirty="0" smtClean="0">
                <a:solidFill>
                  <a:schemeClr val="bg1"/>
                </a:solidFill>
              </a:rPr>
              <a:t>This writer is no expert on Chan Buddhism, but this sounds like </a:t>
            </a:r>
            <a:r>
              <a:rPr lang="en-US" sz="1400" dirty="0">
                <a:solidFill>
                  <a:schemeClr val="bg1"/>
                </a:solidFill>
              </a:rPr>
              <a:t>Transcending (</a:t>
            </a:r>
            <a:r>
              <a:rPr lang="ja-JP" altLang="en-US" sz="1400" dirty="0">
                <a:solidFill>
                  <a:schemeClr val="bg1"/>
                </a:solidFill>
              </a:rPr>
              <a:t>超现实</a:t>
            </a:r>
            <a:r>
              <a:rPr lang="en-US" sz="1400" dirty="0">
                <a:solidFill>
                  <a:schemeClr val="bg1"/>
                </a:solidFill>
              </a:rPr>
              <a:t>) or unifying (</a:t>
            </a:r>
            <a:r>
              <a:rPr lang="ja-JP" altLang="en-US" sz="1400" dirty="0">
                <a:solidFill>
                  <a:schemeClr val="bg1"/>
                </a:solidFill>
              </a:rPr>
              <a:t>合而为一</a:t>
            </a:r>
            <a:r>
              <a:rPr lang="en-US" sz="1400" dirty="0">
                <a:solidFill>
                  <a:schemeClr val="bg1"/>
                </a:solidFill>
              </a:rPr>
              <a:t>) </a:t>
            </a:r>
            <a:r>
              <a:rPr lang="en-US" sz="1400" dirty="0" smtClean="0">
                <a:solidFill>
                  <a:schemeClr val="bg1"/>
                </a:solidFill>
              </a:rPr>
              <a:t>being (</a:t>
            </a:r>
            <a:r>
              <a:rPr lang="ja-JP" altLang="en-US" sz="1400" dirty="0">
                <a:solidFill>
                  <a:schemeClr val="bg1"/>
                </a:solidFill>
              </a:rPr>
              <a:t>存在</a:t>
            </a:r>
            <a:r>
              <a:rPr lang="en-US" sz="1400" dirty="0" smtClean="0">
                <a:solidFill>
                  <a:schemeClr val="bg1"/>
                </a:solidFill>
              </a:rPr>
              <a:t>) and non-being </a:t>
            </a:r>
            <a:r>
              <a:rPr lang="ja-JP" altLang="en-US" sz="1400" dirty="0">
                <a:solidFill>
                  <a:schemeClr val="bg1"/>
                </a:solidFill>
              </a:rPr>
              <a:t> 不存</a:t>
            </a:r>
            <a:r>
              <a:rPr lang="ja-JP" altLang="en-US" sz="1400" dirty="0" smtClean="0">
                <a:solidFill>
                  <a:schemeClr val="bg1"/>
                </a:solidFill>
              </a:rPr>
              <a:t>在 </a:t>
            </a:r>
            <a:r>
              <a:rPr lang="en-US" altLang="ja-JP" sz="1400" dirty="0" smtClean="0">
                <a:solidFill>
                  <a:schemeClr val="bg1"/>
                </a:solidFill>
              </a:rPr>
              <a:t>to me.</a:t>
            </a:r>
            <a:endParaRPr lang="en-US" sz="14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176679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b="1" dirty="0">
                <a:solidFill>
                  <a:srgbClr val="FF0000"/>
                </a:solidFill>
              </a:rPr>
              <a:t>汉语</a:t>
            </a:r>
            <a:r>
              <a:rPr lang="en-US" altLang="ja-JP" b="1" dirty="0">
                <a:solidFill>
                  <a:srgbClr val="FF0000"/>
                </a:solidFill>
              </a:rPr>
              <a:t>…</a:t>
            </a:r>
            <a:r>
              <a:rPr lang="en-US" dirty="0" smtClean="0"/>
              <a:t/>
            </a:r>
            <a:br>
              <a:rPr lang="en-US" dirty="0" smtClean="0"/>
            </a:br>
            <a:r>
              <a:rPr lang="en-US" sz="1600" dirty="0" smtClean="0"/>
              <a:t>Some mistakes… maybe</a:t>
            </a:r>
            <a:endParaRPr lang="en-US" sz="1600" dirty="0"/>
          </a:p>
        </p:txBody>
      </p:sp>
      <p:sp>
        <p:nvSpPr>
          <p:cNvPr id="3" name="Content Placeholder 2"/>
          <p:cNvSpPr>
            <a:spLocks noGrp="1"/>
          </p:cNvSpPr>
          <p:nvPr>
            <p:ph idx="1"/>
          </p:nvPr>
        </p:nvSpPr>
        <p:spPr>
          <a:xfrm>
            <a:off x="0" y="1600201"/>
            <a:ext cx="9096104" cy="3476624"/>
          </a:xfrm>
          <a:solidFill>
            <a:schemeClr val="accent5">
              <a:lumMod val="40000"/>
              <a:lumOff val="60000"/>
            </a:schemeClr>
          </a:solidFill>
        </p:spPr>
        <p:txBody>
          <a:bodyPr/>
          <a:lstStyle/>
          <a:p>
            <a:r>
              <a:rPr lang="ja-JP" altLang="en-US" sz="1400" b="1" dirty="0">
                <a:solidFill>
                  <a:srgbClr val="FF0000"/>
                </a:solidFill>
              </a:rPr>
              <a:t>汉</a:t>
            </a:r>
            <a:r>
              <a:rPr lang="ja-JP" altLang="en-US" sz="1400" b="1" dirty="0" smtClean="0">
                <a:solidFill>
                  <a:srgbClr val="FF0000"/>
                </a:solidFill>
              </a:rPr>
              <a:t>语</a:t>
            </a:r>
            <a:endParaRPr lang="en-US" altLang="ja-JP" sz="1400" b="1" dirty="0" smtClean="0">
              <a:solidFill>
                <a:srgbClr val="FF0000"/>
              </a:solidFill>
            </a:endParaRPr>
          </a:p>
          <a:p>
            <a:r>
              <a:rPr lang="ja-JP" altLang="en-US" sz="1400" b="1" dirty="0">
                <a:solidFill>
                  <a:srgbClr val="FF0000"/>
                </a:solidFill>
              </a:rPr>
              <a:t>汉</a:t>
            </a:r>
            <a:r>
              <a:rPr lang="ja-JP" altLang="en-US" sz="1400" b="1" dirty="0" smtClean="0">
                <a:solidFill>
                  <a:srgbClr val="FF0000"/>
                </a:solidFill>
              </a:rPr>
              <a:t>语</a:t>
            </a:r>
            <a:endParaRPr lang="en-US" altLang="ja-JP" sz="1400" b="1" dirty="0" smtClean="0">
              <a:solidFill>
                <a:srgbClr val="FF0000"/>
              </a:solidFill>
            </a:endParaRPr>
          </a:p>
          <a:p>
            <a:r>
              <a:rPr lang="ja-JP" altLang="en-US" sz="1400" b="1" dirty="0">
                <a:solidFill>
                  <a:srgbClr val="FF0000"/>
                </a:solidFill>
              </a:rPr>
              <a:t>汉</a:t>
            </a:r>
            <a:r>
              <a:rPr lang="ja-JP" altLang="en-US" sz="1400" b="1" dirty="0" smtClean="0">
                <a:solidFill>
                  <a:srgbClr val="FF0000"/>
                </a:solidFill>
              </a:rPr>
              <a:t>语</a:t>
            </a:r>
            <a:endParaRPr lang="en-US" altLang="ja-JP" sz="1400" b="1" dirty="0" smtClean="0">
              <a:solidFill>
                <a:srgbClr val="FF0000"/>
              </a:solidFill>
            </a:endParaRPr>
          </a:p>
          <a:p>
            <a:r>
              <a:rPr lang="ja-JP" altLang="en-US" sz="1400" b="1" dirty="0">
                <a:solidFill>
                  <a:srgbClr val="FF0000"/>
                </a:solidFill>
              </a:rPr>
              <a:t>汉</a:t>
            </a:r>
            <a:r>
              <a:rPr lang="ja-JP" altLang="en-US" sz="1400" b="1" dirty="0" smtClean="0">
                <a:solidFill>
                  <a:srgbClr val="FF0000"/>
                </a:solidFill>
              </a:rPr>
              <a:t>语</a:t>
            </a:r>
            <a:endParaRPr lang="en-US" altLang="ja-JP" sz="1400" b="1" dirty="0" smtClean="0">
              <a:solidFill>
                <a:srgbClr val="FF0000"/>
              </a:solidFill>
            </a:endParaRPr>
          </a:p>
          <a:p>
            <a:r>
              <a:rPr lang="ja-JP" altLang="en-US" sz="1400" b="1" dirty="0">
                <a:solidFill>
                  <a:srgbClr val="FF0000"/>
                </a:solidFill>
              </a:rPr>
              <a:t>汉语</a:t>
            </a:r>
            <a:endParaRPr lang="en-US" sz="1400" dirty="0" smtClean="0"/>
          </a:p>
          <a:p>
            <a:endParaRPr lang="en-US" sz="1400" dirty="0"/>
          </a:p>
          <a:p>
            <a:r>
              <a:rPr lang="en-US" sz="1400" dirty="0" smtClean="0"/>
              <a:t>I don’t think the Buddha wanted to be worshipped (</a:t>
            </a:r>
            <a:r>
              <a:rPr lang="ja-JP" altLang="en-US" sz="1400" dirty="0"/>
              <a:t>盲目崇拜</a:t>
            </a:r>
            <a:r>
              <a:rPr lang="en-US" sz="1400" dirty="0" smtClean="0"/>
              <a:t>) like a God.</a:t>
            </a:r>
          </a:p>
          <a:p>
            <a:r>
              <a:rPr lang="en-US" sz="1400" dirty="0" smtClean="0"/>
              <a:t>Jewish, Christians and Muslims believe in God.</a:t>
            </a:r>
          </a:p>
          <a:p>
            <a:r>
              <a:rPr lang="en-US" sz="1400" dirty="0" smtClean="0"/>
              <a:t> I don’t think Buddha “wanted” to be compared to a God.</a:t>
            </a:r>
          </a:p>
          <a:p>
            <a:r>
              <a:rPr lang="en-US" sz="1400" dirty="0" smtClean="0"/>
              <a:t>I </a:t>
            </a:r>
            <a:r>
              <a:rPr lang="en-US" sz="1400" dirty="0"/>
              <a:t>don’t thing the opposite of Buddha is “Devil</a:t>
            </a:r>
            <a:r>
              <a:rPr lang="en-US" sz="1400" dirty="0" smtClean="0"/>
              <a:t>.”</a:t>
            </a:r>
          </a:p>
          <a:p>
            <a:r>
              <a:rPr lang="en-US" sz="1400" dirty="0" smtClean="0"/>
              <a:t>I think the God/Devil dichotomy is something Buddhists have to transcend/unify to attain enlightenment.</a:t>
            </a:r>
            <a:endParaRPr lang="en-US" sz="1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6825"/>
            <a:ext cx="28575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5076824"/>
            <a:ext cx="1447800" cy="179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8201" y="5257800"/>
            <a:ext cx="2133600" cy="1246495"/>
          </a:xfrm>
          <a:prstGeom prst="rect">
            <a:avLst/>
          </a:prstGeom>
          <a:noFill/>
        </p:spPr>
        <p:txBody>
          <a:bodyPr wrap="square" rtlCol="0">
            <a:spAutoFit/>
          </a:bodyPr>
          <a:lstStyle/>
          <a:p>
            <a:r>
              <a:rPr lang="ja-JP" altLang="en-US" sz="7500" dirty="0"/>
              <a:t>佛教</a:t>
            </a:r>
            <a:endParaRPr lang="en-US" sz="7500" dirty="0"/>
          </a:p>
        </p:txBody>
      </p:sp>
      <p:sp>
        <p:nvSpPr>
          <p:cNvPr id="5" name="TextBox 4"/>
          <p:cNvSpPr txBox="1"/>
          <p:nvPr/>
        </p:nvSpPr>
        <p:spPr>
          <a:xfrm>
            <a:off x="6810104" y="5504019"/>
            <a:ext cx="2286000" cy="754053"/>
          </a:xfrm>
          <a:prstGeom prst="rect">
            <a:avLst/>
          </a:prstGeom>
          <a:noFill/>
        </p:spPr>
        <p:txBody>
          <a:bodyPr wrap="square" rtlCol="0">
            <a:spAutoFit/>
          </a:bodyPr>
          <a:lstStyle/>
          <a:p>
            <a:pPr algn="ctr"/>
            <a:r>
              <a:rPr lang="en-US" altLang="ja-JP" sz="2500" b="1" dirty="0" smtClean="0">
                <a:solidFill>
                  <a:srgbClr val="0070C0"/>
                </a:solidFill>
              </a:rPr>
              <a:t>(</a:t>
            </a:r>
            <a:r>
              <a:rPr lang="ja-JP" altLang="en-US" sz="2500" b="1" dirty="0" smtClean="0">
                <a:solidFill>
                  <a:srgbClr val="0070C0"/>
                </a:solidFill>
              </a:rPr>
              <a:t>依</a:t>
            </a:r>
            <a:r>
              <a:rPr lang="ja-JP" altLang="en-US" sz="2500" b="1" dirty="0">
                <a:solidFill>
                  <a:srgbClr val="0070C0"/>
                </a:solidFill>
              </a:rPr>
              <a:t>我拙</a:t>
            </a:r>
            <a:r>
              <a:rPr lang="ja-JP" altLang="en-US" sz="2500" b="1" dirty="0" smtClean="0">
                <a:solidFill>
                  <a:srgbClr val="0070C0"/>
                </a:solidFill>
              </a:rPr>
              <a:t>见</a:t>
            </a:r>
            <a:r>
              <a:rPr lang="en-US" altLang="ja-JP" sz="2500" b="1" dirty="0" smtClean="0">
                <a:solidFill>
                  <a:srgbClr val="0070C0"/>
                </a:solidFill>
              </a:rPr>
              <a:t>)</a:t>
            </a:r>
            <a:endParaRPr lang="en-US" sz="2500" b="1" dirty="0" smtClean="0">
              <a:solidFill>
                <a:srgbClr val="0070C0"/>
              </a:solidFill>
            </a:endParaRPr>
          </a:p>
          <a:p>
            <a:pPr algn="ctr"/>
            <a:r>
              <a:rPr lang="en-US" dirty="0" smtClean="0"/>
              <a:t>In my humble opinion</a:t>
            </a:r>
            <a:endParaRPr lang="en-US" dirty="0"/>
          </a:p>
        </p:txBody>
      </p:sp>
    </p:spTree>
    <p:extLst>
      <p:ext uri="{BB962C8B-B14F-4D97-AF65-F5344CB8AC3E}">
        <p14:creationId xmlns:p14="http://schemas.microsoft.com/office/powerpoint/2010/main" val="1078320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b="1" dirty="0" smtClean="0"/>
              <a:t>禅</a:t>
            </a:r>
            <a:r>
              <a:rPr lang="ja-JP" altLang="en-US" b="1" dirty="0"/>
              <a:t>佛</a:t>
            </a:r>
            <a:r>
              <a:rPr lang="ja-JP" altLang="en-US" b="1" dirty="0" smtClean="0"/>
              <a:t>教 和</a:t>
            </a:r>
            <a:r>
              <a:rPr lang="ja-JP" altLang="en-US" b="1" dirty="0"/>
              <a:t>道教</a:t>
            </a:r>
            <a:r>
              <a:rPr lang="en-US" b="1" dirty="0" smtClean="0"/>
              <a:t/>
            </a:r>
            <a:br>
              <a:rPr lang="en-US" b="1" dirty="0" smtClean="0"/>
            </a:br>
            <a:r>
              <a:rPr lang="en-US" sz="1600" dirty="0" smtClean="0"/>
              <a:t>Chan Buddhism and Daoism…</a:t>
            </a:r>
            <a:endParaRPr lang="en-US" sz="1600" dirty="0"/>
          </a:p>
        </p:txBody>
      </p:sp>
      <p:sp>
        <p:nvSpPr>
          <p:cNvPr id="3" name="Content Placeholder 2"/>
          <p:cNvSpPr>
            <a:spLocks noGrp="1"/>
          </p:cNvSpPr>
          <p:nvPr>
            <p:ph idx="1"/>
          </p:nvPr>
        </p:nvSpPr>
        <p:spPr/>
        <p:txBody>
          <a:bodyPr/>
          <a:lstStyle/>
          <a:p>
            <a:r>
              <a:rPr lang="ja-JP" altLang="en-US" b="1" dirty="0">
                <a:solidFill>
                  <a:srgbClr val="FF0000"/>
                </a:solidFill>
              </a:rPr>
              <a:t>汉语</a:t>
            </a:r>
            <a:r>
              <a:rPr lang="en-US" altLang="ja-JP" b="1" dirty="0">
                <a:solidFill>
                  <a:srgbClr val="FF0000"/>
                </a:solidFill>
              </a:rPr>
              <a:t>…</a:t>
            </a:r>
            <a:endParaRPr lang="en-US" dirty="0" smtClean="0"/>
          </a:p>
          <a:p>
            <a:r>
              <a:rPr lang="en-US" sz="1400" dirty="0" smtClean="0"/>
              <a:t>I personally think Daoism influenced the evolution of Chan Buddhism in China. Both are very direct paths to enlightenment. They are very different (</a:t>
            </a:r>
            <a:r>
              <a:rPr lang="en-US" sz="1400" dirty="0" err="1" smtClean="0"/>
              <a:t>Daoists</a:t>
            </a:r>
            <a:r>
              <a:rPr lang="en-US" sz="1400" dirty="0" smtClean="0"/>
              <a:t> believe in “luck,” Buddhists don’t, they believe in Cause and Effect, and Karma – even through different lifetimes), and yet Daoism and Buddhism are similar in many ways too, in my humble opinion.</a:t>
            </a:r>
            <a:endParaRPr lang="en-US" sz="1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18115"/>
            <a:ext cx="2857500" cy="274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37709"/>
            <a:ext cx="20193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29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68880"/>
            <a:ext cx="9152709" cy="321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990600"/>
          </a:xfrm>
          <a:solidFill>
            <a:schemeClr val="bg2"/>
          </a:solidFill>
        </p:spPr>
        <p:txBody>
          <a:bodyPr>
            <a:normAutofit/>
          </a:bodyPr>
          <a:lstStyle/>
          <a:p>
            <a:r>
              <a:rPr lang="ja-JP" altLang="en-US" b="1" dirty="0">
                <a:solidFill>
                  <a:srgbClr val="FF0000"/>
                </a:solidFill>
              </a:rPr>
              <a:t>汉</a:t>
            </a:r>
            <a:r>
              <a:rPr lang="ja-JP" altLang="en-US" b="1" dirty="0" smtClean="0">
                <a:solidFill>
                  <a:srgbClr val="FF0000"/>
                </a:solidFill>
              </a:rPr>
              <a:t>语</a:t>
            </a:r>
            <a:r>
              <a:rPr lang="en-US" dirty="0" smtClean="0"/>
              <a:t/>
            </a:r>
            <a:br>
              <a:rPr lang="en-US" dirty="0" smtClean="0"/>
            </a:br>
            <a:r>
              <a:rPr lang="en-US" sz="1300" dirty="0" smtClean="0"/>
              <a:t>About science…</a:t>
            </a:r>
            <a:endParaRPr lang="en-US" sz="1300" dirty="0"/>
          </a:p>
        </p:txBody>
      </p:sp>
      <p:sp>
        <p:nvSpPr>
          <p:cNvPr id="3" name="Content Placeholder 2"/>
          <p:cNvSpPr>
            <a:spLocks noGrp="1"/>
          </p:cNvSpPr>
          <p:nvPr>
            <p:ph idx="1"/>
          </p:nvPr>
        </p:nvSpPr>
        <p:spPr>
          <a:xfrm>
            <a:off x="17418" y="990600"/>
            <a:ext cx="9126582" cy="1600200"/>
          </a:xfrm>
          <a:solidFill>
            <a:schemeClr val="tx1">
              <a:lumMod val="85000"/>
              <a:lumOff val="15000"/>
            </a:schemeClr>
          </a:solidFill>
        </p:spPr>
        <p:txBody>
          <a:bodyPr>
            <a:normAutofit fontScale="40000" lnSpcReduction="20000"/>
          </a:bodyPr>
          <a:lstStyle/>
          <a:p>
            <a:r>
              <a:rPr lang="ja-JP" altLang="en-US" sz="5500" b="1" dirty="0">
                <a:solidFill>
                  <a:srgbClr val="FF0000"/>
                </a:solidFill>
              </a:rPr>
              <a:t>汉语</a:t>
            </a:r>
            <a:endParaRPr lang="en-US" altLang="ja-JP" sz="5500" b="1" dirty="0">
              <a:solidFill>
                <a:srgbClr val="FF0000"/>
              </a:solidFill>
            </a:endParaRPr>
          </a:p>
          <a:p>
            <a:r>
              <a:rPr lang="ja-JP" altLang="en-US" sz="5600" b="1" dirty="0">
                <a:solidFill>
                  <a:srgbClr val="FF0000"/>
                </a:solidFill>
              </a:rPr>
              <a:t>汉语</a:t>
            </a:r>
            <a:endParaRPr lang="en-US" altLang="ja-JP" sz="5600" b="1" dirty="0">
              <a:solidFill>
                <a:srgbClr val="FF0000"/>
              </a:solidFill>
            </a:endParaRPr>
          </a:p>
          <a:p>
            <a:r>
              <a:rPr lang="ja-JP" altLang="en-US" sz="5600" b="1" dirty="0">
                <a:solidFill>
                  <a:srgbClr val="FF0000"/>
                </a:solidFill>
              </a:rPr>
              <a:t>汉语</a:t>
            </a:r>
            <a:endParaRPr lang="en-US" altLang="ja-JP" sz="5600" b="1" dirty="0">
              <a:solidFill>
                <a:srgbClr val="FF0000"/>
              </a:solidFill>
            </a:endParaRPr>
          </a:p>
          <a:p>
            <a:r>
              <a:rPr lang="ja-JP" altLang="en-US" sz="5600" b="1" dirty="0">
                <a:solidFill>
                  <a:srgbClr val="FF0000"/>
                </a:solidFill>
              </a:rPr>
              <a:t>汉语</a:t>
            </a:r>
            <a:endParaRPr lang="en-US" altLang="ja-JP" sz="5600" b="1" dirty="0">
              <a:solidFill>
                <a:srgbClr val="FF0000"/>
              </a:solidFill>
            </a:endParaRPr>
          </a:p>
          <a:p>
            <a:pPr marL="0" indent="0">
              <a:buNone/>
            </a:pPr>
            <a:endParaRPr lang="en-US" sz="5600" dirty="0" smtClean="0"/>
          </a:p>
          <a:p>
            <a:pPr marL="0" indent="0">
              <a:buNone/>
            </a:pPr>
            <a:endParaRPr lang="en-US" sz="5600" dirty="0"/>
          </a:p>
          <a:p>
            <a:pPr marL="0" indent="0">
              <a:buNone/>
            </a:pPr>
            <a:endParaRPr lang="en-US" sz="5600" dirty="0" smtClean="0"/>
          </a:p>
          <a:p>
            <a:pPr marL="0" indent="0">
              <a:buNone/>
            </a:pPr>
            <a:endParaRPr lang="en-US" sz="5600" dirty="0"/>
          </a:p>
          <a:p>
            <a:pPr marL="0" indent="0">
              <a:buNone/>
            </a:pPr>
            <a:endParaRPr lang="en-US" sz="5600" dirty="0" smtClean="0"/>
          </a:p>
          <a:p>
            <a:pPr marL="0" indent="0">
              <a:buNone/>
            </a:pPr>
            <a:endParaRPr lang="en-US" sz="5600" dirty="0"/>
          </a:p>
          <a:p>
            <a:endParaRPr lang="en-US" sz="5600" dirty="0" smtClean="0"/>
          </a:p>
          <a:p>
            <a:endParaRPr lang="en-US" sz="5600" dirty="0"/>
          </a:p>
        </p:txBody>
      </p:sp>
      <p:sp>
        <p:nvSpPr>
          <p:cNvPr id="4" name="TextBox 3"/>
          <p:cNvSpPr txBox="1"/>
          <p:nvPr/>
        </p:nvSpPr>
        <p:spPr>
          <a:xfrm>
            <a:off x="0" y="5657671"/>
            <a:ext cx="9152709" cy="954107"/>
          </a:xfrm>
          <a:prstGeom prst="rect">
            <a:avLst/>
          </a:prstGeom>
          <a:solidFill>
            <a:schemeClr val="tx1"/>
          </a:solidFill>
        </p:spPr>
        <p:txBody>
          <a:bodyPr wrap="square" rtlCol="0">
            <a:spAutoFit/>
          </a:bodyPr>
          <a:lstStyle/>
          <a:p>
            <a:r>
              <a:rPr lang="en-US" sz="1400" dirty="0">
                <a:solidFill>
                  <a:schemeClr val="bg1"/>
                </a:solidFill>
              </a:rPr>
              <a:t>I don’t worship science either.</a:t>
            </a:r>
          </a:p>
          <a:p>
            <a:r>
              <a:rPr lang="en-US" sz="1400" dirty="0">
                <a:solidFill>
                  <a:schemeClr val="bg1"/>
                </a:solidFill>
              </a:rPr>
              <a:t>I think our scientists know less than half of what there is to know about the universe.</a:t>
            </a:r>
          </a:p>
          <a:p>
            <a:r>
              <a:rPr lang="en-US" sz="1400" dirty="0">
                <a:solidFill>
                  <a:schemeClr val="bg1"/>
                </a:solidFill>
              </a:rPr>
              <a:t>I think our scientists know only 5% of humans true </a:t>
            </a:r>
            <a:r>
              <a:rPr lang="en-US" sz="1400" dirty="0" smtClean="0">
                <a:solidFill>
                  <a:schemeClr val="bg1"/>
                </a:solidFill>
              </a:rPr>
              <a:t>potential.</a:t>
            </a:r>
            <a:endParaRPr lang="en-US" sz="1400" dirty="0">
              <a:solidFill>
                <a:schemeClr val="bg1"/>
              </a:solidFill>
            </a:endParaRPr>
          </a:p>
          <a:p>
            <a:r>
              <a:rPr lang="en-US" sz="1400" dirty="0">
                <a:solidFill>
                  <a:schemeClr val="bg1"/>
                </a:solidFill>
              </a:rPr>
              <a:t>I think Buddhism </a:t>
            </a:r>
            <a:r>
              <a:rPr lang="en-US" sz="1400" dirty="0" smtClean="0">
                <a:solidFill>
                  <a:schemeClr val="bg1"/>
                </a:solidFill>
              </a:rPr>
              <a:t>and Daoism are helpful to </a:t>
            </a:r>
            <a:r>
              <a:rPr lang="en-US" sz="1400" dirty="0">
                <a:solidFill>
                  <a:schemeClr val="bg1"/>
                </a:solidFill>
              </a:rPr>
              <a:t>promote health, </a:t>
            </a:r>
            <a:r>
              <a:rPr lang="en-US" sz="1400" dirty="0" smtClean="0">
                <a:solidFill>
                  <a:schemeClr val="bg1"/>
                </a:solidFill>
              </a:rPr>
              <a:t>happiness, enlightenment </a:t>
            </a:r>
            <a:r>
              <a:rPr lang="en-US" sz="1400" dirty="0">
                <a:solidFill>
                  <a:schemeClr val="bg1"/>
                </a:solidFill>
              </a:rPr>
              <a:t>and world peace</a:t>
            </a:r>
            <a:r>
              <a:rPr lang="en-US" sz="1400" dirty="0" smtClean="0">
                <a:solidFill>
                  <a:schemeClr val="bg1"/>
                </a:solidFill>
              </a:rPr>
              <a:t>.</a:t>
            </a:r>
            <a:endParaRPr lang="en-US" sz="1400" dirty="0">
              <a:solidFill>
                <a:schemeClr val="bg1"/>
              </a:solidFill>
            </a:endParaRPr>
          </a:p>
        </p:txBody>
      </p:sp>
      <p:sp>
        <p:nvSpPr>
          <p:cNvPr id="5" name="TextBox 4"/>
          <p:cNvSpPr txBox="1"/>
          <p:nvPr/>
        </p:nvSpPr>
        <p:spPr>
          <a:xfrm>
            <a:off x="3352800" y="3429000"/>
            <a:ext cx="2362200" cy="707886"/>
          </a:xfrm>
          <a:prstGeom prst="rect">
            <a:avLst/>
          </a:prstGeom>
          <a:noFill/>
        </p:spPr>
        <p:txBody>
          <a:bodyPr wrap="square" rtlCol="0">
            <a:spAutoFit/>
          </a:bodyPr>
          <a:lstStyle/>
          <a:p>
            <a:r>
              <a:rPr lang="ja-JP" altLang="en-US" sz="4000" dirty="0"/>
              <a:t>世界和平</a:t>
            </a:r>
            <a:endParaRPr lang="en-US" sz="4000" dirty="0"/>
          </a:p>
        </p:txBody>
      </p:sp>
    </p:spTree>
    <p:extLst>
      <p:ext uri="{BB962C8B-B14F-4D97-AF65-F5344CB8AC3E}">
        <p14:creationId xmlns:p14="http://schemas.microsoft.com/office/powerpoint/2010/main" val="149936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ja-JP" altLang="en-US" sz="4000" dirty="0">
                <a:solidFill>
                  <a:schemeClr val="bg1"/>
                </a:solidFill>
              </a:rPr>
              <a:t>最后</a:t>
            </a:r>
            <a:r>
              <a:rPr lang="en-US" altLang="ja-JP" sz="4000" b="1" dirty="0">
                <a:solidFill>
                  <a:schemeClr val="bg1"/>
                </a:solidFill>
              </a:rPr>
              <a:t/>
            </a:r>
            <a:br>
              <a:rPr lang="en-US" altLang="ja-JP" sz="4000" b="1" dirty="0">
                <a:solidFill>
                  <a:schemeClr val="bg1"/>
                </a:solidFill>
              </a:rPr>
            </a:br>
            <a:r>
              <a:rPr lang="en-US" sz="1400" dirty="0" smtClean="0">
                <a:solidFill>
                  <a:schemeClr val="bg1"/>
                </a:solidFill>
              </a:rPr>
              <a:t/>
            </a:r>
            <a:br>
              <a:rPr lang="en-US" sz="1400" dirty="0" smtClean="0">
                <a:solidFill>
                  <a:schemeClr val="bg1"/>
                </a:solidFill>
              </a:rPr>
            </a:br>
            <a:r>
              <a:rPr lang="en-US" sz="1400" dirty="0" smtClean="0">
                <a:solidFill>
                  <a:schemeClr val="bg1"/>
                </a:solidFill>
              </a:rPr>
              <a:t>Finally</a:t>
            </a:r>
            <a:endParaRPr lang="en-US" sz="1400" dirty="0">
              <a:solidFill>
                <a:schemeClr val="bg1"/>
              </a:solidFill>
            </a:endParaRPr>
          </a:p>
        </p:txBody>
      </p:sp>
      <p:sp>
        <p:nvSpPr>
          <p:cNvPr id="3" name="Content Placeholder 2"/>
          <p:cNvSpPr>
            <a:spLocks noGrp="1"/>
          </p:cNvSpPr>
          <p:nvPr>
            <p:ph idx="1"/>
          </p:nvPr>
        </p:nvSpPr>
        <p:spPr>
          <a:xfrm>
            <a:off x="457200" y="1600200"/>
            <a:ext cx="5410200" cy="2895600"/>
          </a:xfrm>
        </p:spPr>
        <p:txBody>
          <a:bodyPr>
            <a:normAutofit/>
          </a:bodyPr>
          <a:lstStyle/>
          <a:p>
            <a:r>
              <a:rPr lang="ja-JP" altLang="en-US" sz="2500" b="1" dirty="0">
                <a:solidFill>
                  <a:srgbClr val="FF0000"/>
                </a:solidFill>
              </a:rPr>
              <a:t>汉语</a:t>
            </a:r>
            <a:endParaRPr lang="en-US" altLang="ja-JP" sz="2500" b="1" dirty="0">
              <a:solidFill>
                <a:srgbClr val="FF0000"/>
              </a:solidFill>
            </a:endParaRPr>
          </a:p>
          <a:p>
            <a:r>
              <a:rPr lang="ja-JP" altLang="en-US" sz="2500" b="1" dirty="0">
                <a:solidFill>
                  <a:srgbClr val="FF0000"/>
                </a:solidFill>
              </a:rPr>
              <a:t>汉语</a:t>
            </a:r>
            <a:endParaRPr lang="en-US" altLang="ja-JP" sz="2500" b="1" dirty="0">
              <a:solidFill>
                <a:srgbClr val="FF0000"/>
              </a:solidFill>
            </a:endParaRPr>
          </a:p>
          <a:p>
            <a:r>
              <a:rPr lang="ja-JP" altLang="en-US" sz="2500" b="1" dirty="0">
                <a:solidFill>
                  <a:srgbClr val="FF0000"/>
                </a:solidFill>
              </a:rPr>
              <a:t>汉语</a:t>
            </a:r>
            <a:endParaRPr lang="en-US" altLang="ja-JP" sz="2500" b="1" dirty="0">
              <a:solidFill>
                <a:srgbClr val="FF0000"/>
              </a:solidFill>
            </a:endParaRPr>
          </a:p>
          <a:p>
            <a:endParaRPr lang="en-US" sz="1400" dirty="0" smtClean="0"/>
          </a:p>
          <a:p>
            <a:r>
              <a:rPr lang="en-US" sz="1400" dirty="0" smtClean="0"/>
              <a:t>I am no expert on Buddhism or Daoism; no master or teacher.</a:t>
            </a:r>
          </a:p>
          <a:p>
            <a:r>
              <a:rPr lang="en-US" sz="1400" dirty="0" smtClean="0"/>
              <a:t>Everything I wrote here may be wrong.</a:t>
            </a:r>
          </a:p>
          <a:p>
            <a:r>
              <a:rPr lang="en-US" sz="1400" dirty="0" smtClean="0"/>
              <a:t>Find a true master and good luck!</a:t>
            </a:r>
            <a:endParaRPr lang="en-US" sz="1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29087"/>
            <a:ext cx="28575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4881561"/>
            <a:ext cx="12858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915" y="4648200"/>
            <a:ext cx="196977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4806450"/>
            <a:ext cx="23812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4521" y="6459393"/>
            <a:ext cx="2228850" cy="292388"/>
          </a:xfrm>
          <a:prstGeom prst="rect">
            <a:avLst/>
          </a:prstGeom>
          <a:noFill/>
        </p:spPr>
        <p:txBody>
          <a:bodyPr wrap="square" rtlCol="0">
            <a:spAutoFit/>
          </a:bodyPr>
          <a:lstStyle/>
          <a:p>
            <a:r>
              <a:rPr lang="en-US" sz="1300" dirty="0" smtClean="0">
                <a:hlinkClick r:id="rId6"/>
              </a:rPr>
              <a:t>www.fightingartsasia.com</a:t>
            </a:r>
            <a:endParaRPr lang="en-US" sz="1300" dirty="0" smtClean="0"/>
          </a:p>
        </p:txBody>
      </p:sp>
    </p:spTree>
    <p:extLst>
      <p:ext uri="{BB962C8B-B14F-4D97-AF65-F5344CB8AC3E}">
        <p14:creationId xmlns:p14="http://schemas.microsoft.com/office/powerpoint/2010/main" val="1474089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和</a:t>
            </a:r>
            <a:r>
              <a:rPr lang="en-US" altLang="ja-JP" dirty="0"/>
              <a:t>…</a:t>
            </a:r>
            <a:r>
              <a:rPr lang="ja-JP" altLang="en-US" dirty="0" smtClean="0"/>
              <a:t>谢谢</a:t>
            </a:r>
            <a:r>
              <a:rPr lang="en-US" altLang="ja-JP" dirty="0" smtClean="0"/>
              <a:t>!</a:t>
            </a:r>
            <a:r>
              <a:rPr lang="en-US" dirty="0" smtClean="0"/>
              <a:t/>
            </a:r>
            <a:br>
              <a:rPr lang="en-US" dirty="0" smtClean="0"/>
            </a:br>
            <a:r>
              <a:rPr lang="en-US" sz="1600" dirty="0" smtClean="0"/>
              <a:t>And, </a:t>
            </a:r>
            <a:r>
              <a:rPr lang="en-US" sz="1600" i="1" dirty="0" smtClean="0"/>
              <a:t>Thanks!</a:t>
            </a:r>
            <a:endParaRPr lang="en-US" sz="1600" i="1" dirty="0"/>
          </a:p>
        </p:txBody>
      </p:sp>
      <p:sp>
        <p:nvSpPr>
          <p:cNvPr id="3" name="Content Placeholder 2"/>
          <p:cNvSpPr>
            <a:spLocks noGrp="1"/>
          </p:cNvSpPr>
          <p:nvPr>
            <p:ph idx="1"/>
          </p:nvPr>
        </p:nvSpPr>
        <p:spPr/>
        <p:txBody>
          <a:bodyPr/>
          <a:lstStyle/>
          <a:p>
            <a:r>
              <a:rPr lang="en-US" i="1" dirty="0" smtClean="0"/>
              <a:t>To my good </a:t>
            </a:r>
            <a:r>
              <a:rPr lang="en-US" i="1" dirty="0" smtClean="0"/>
              <a:t>friend “</a:t>
            </a:r>
            <a:r>
              <a:rPr lang="en-US" i="1" dirty="0" err="1" smtClean="0"/>
              <a:t>Shifu</a:t>
            </a:r>
            <a:r>
              <a:rPr lang="en-US" i="1" dirty="0" smtClean="0"/>
              <a:t>” for </a:t>
            </a:r>
            <a:r>
              <a:rPr lang="en-US" i="1" dirty="0" smtClean="0"/>
              <a:t>his valuable teaching and help.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9852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4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24500" cy="1143000"/>
          </a:xfrm>
        </p:spPr>
        <p:txBody>
          <a:bodyPr>
            <a:normAutofit/>
          </a:bodyPr>
          <a:lstStyle/>
          <a:p>
            <a:r>
              <a:rPr lang="ja-JP" altLang="en-US" sz="3000" b="1" dirty="0">
                <a:solidFill>
                  <a:srgbClr val="FF0000"/>
                </a:solidFill>
              </a:rPr>
              <a:t>汉语</a:t>
            </a:r>
            <a:r>
              <a:rPr lang="en-US" sz="1200" dirty="0" smtClean="0"/>
              <a:t/>
            </a:r>
            <a:br>
              <a:rPr lang="en-US" sz="1200" dirty="0" smtClean="0"/>
            </a:br>
            <a:r>
              <a:rPr lang="en-US" sz="1200" dirty="0" smtClean="0"/>
              <a:t>Chan is about:</a:t>
            </a:r>
            <a:endParaRPr lang="en-US" sz="1200" dirty="0"/>
          </a:p>
        </p:txBody>
      </p:sp>
      <p:sp>
        <p:nvSpPr>
          <p:cNvPr id="4" name="Content Placeholder 3"/>
          <p:cNvSpPr>
            <a:spLocks noGrp="1"/>
          </p:cNvSpPr>
          <p:nvPr>
            <p:ph idx="1"/>
          </p:nvPr>
        </p:nvSpPr>
        <p:spPr>
          <a:xfrm>
            <a:off x="457200" y="1600201"/>
            <a:ext cx="8229600" cy="2590800"/>
          </a:xfrm>
        </p:spPr>
        <p:txBody>
          <a:bodyPr>
            <a:normAutofit/>
          </a:bodyPr>
          <a:lstStyle/>
          <a:p>
            <a:r>
              <a:rPr lang="ja-JP" altLang="en-US" sz="3000" b="1" dirty="0">
                <a:solidFill>
                  <a:srgbClr val="FF0000"/>
                </a:solidFill>
              </a:rPr>
              <a:t>汉语</a:t>
            </a:r>
            <a:endParaRPr lang="en-US" sz="3000" dirty="0" smtClean="0"/>
          </a:p>
          <a:p>
            <a:r>
              <a:rPr lang="en-US" sz="1200" dirty="0" smtClean="0"/>
              <a:t>The attainment of enlightenment via direct insight into Buddhist teachings &amp; is not so much about sutras, but focusing on </a:t>
            </a:r>
            <a:r>
              <a:rPr lang="en-US" sz="1200" dirty="0" err="1" smtClean="0"/>
              <a:t>Zuòchán</a:t>
            </a:r>
            <a:r>
              <a:rPr lang="en-US" sz="1200" dirty="0" smtClean="0"/>
              <a:t> – deep meditation.</a:t>
            </a:r>
            <a:endParaRPr lang="en-US"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28575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67200"/>
            <a:ext cx="2857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157" y="1959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28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 y="4708344"/>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ja-JP" altLang="en-US" b="1" dirty="0"/>
              <a:t>坐禅 </a:t>
            </a:r>
            <a:r>
              <a:rPr lang="en-US" dirty="0" err="1" smtClean="0"/>
              <a:t>Zuòchán</a:t>
            </a:r>
            <a:r>
              <a:rPr lang="en-US" dirty="0" smtClean="0"/>
              <a:t> </a:t>
            </a:r>
            <a:r>
              <a:rPr lang="en-US" sz="1400" dirty="0"/>
              <a:t>– deep meditation</a:t>
            </a:r>
          </a:p>
        </p:txBody>
      </p:sp>
      <p:sp>
        <p:nvSpPr>
          <p:cNvPr id="4" name="Content Placeholder 3"/>
          <p:cNvSpPr>
            <a:spLocks noGrp="1"/>
          </p:cNvSpPr>
          <p:nvPr>
            <p:ph idx="1"/>
          </p:nvPr>
        </p:nvSpPr>
        <p:spPr/>
        <p:txBody>
          <a:bodyPr>
            <a:normAutofit/>
          </a:bodyPr>
          <a:lstStyle/>
          <a:p>
            <a:r>
              <a:rPr lang="ja-JP" altLang="en-US" sz="3000" b="1" dirty="0"/>
              <a:t>汉语</a:t>
            </a:r>
            <a:endParaRPr lang="en-US" sz="3000" dirty="0" smtClean="0"/>
          </a:p>
          <a:p>
            <a:r>
              <a:rPr lang="en-US" sz="1400" dirty="0" smtClean="0"/>
              <a:t>involves relaxing the body and mind totally, breaking the </a:t>
            </a:r>
            <a:r>
              <a:rPr lang="en-US" sz="1400" b="1" dirty="0" smtClean="0"/>
              <a:t>chains of logic </a:t>
            </a:r>
            <a:r>
              <a:rPr lang="en-US" sz="1400" dirty="0" smtClean="0"/>
              <a:t>that trap us in our everyday mind  and so allowing us to see, hear and feel reality simply, clearly and directly.</a:t>
            </a:r>
            <a:endParaRPr 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395" y="4191000"/>
            <a:ext cx="2857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07240"/>
            <a:ext cx="2857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738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5000" dirty="0"/>
              <a:t>我</a:t>
            </a:r>
            <a:r>
              <a:rPr lang="ja-JP" altLang="en-US" sz="5000" dirty="0" smtClean="0"/>
              <a:t>们 </a:t>
            </a:r>
            <a:r>
              <a:rPr lang="ja-JP" altLang="en-US" sz="5000" dirty="0"/>
              <a:t>现代</a:t>
            </a:r>
            <a:r>
              <a:rPr lang="ja-JP" altLang="en-US" sz="5000" dirty="0" smtClean="0"/>
              <a:t>的 人</a:t>
            </a:r>
            <a:r>
              <a:rPr lang="en-US" altLang="ja-JP" sz="5000" dirty="0" smtClean="0"/>
              <a:t>…</a:t>
            </a:r>
            <a:r>
              <a:rPr lang="en-US" sz="1400" dirty="0" smtClean="0"/>
              <a:t/>
            </a:r>
            <a:br>
              <a:rPr lang="en-US" sz="1400" dirty="0" smtClean="0"/>
            </a:br>
            <a:r>
              <a:rPr lang="en-US" sz="1400" dirty="0" smtClean="0"/>
              <a:t>We modern humans…</a:t>
            </a:r>
            <a:endParaRPr lang="en-US" sz="1400" dirty="0"/>
          </a:p>
        </p:txBody>
      </p:sp>
      <p:sp>
        <p:nvSpPr>
          <p:cNvPr id="3" name="Content Placeholder 2"/>
          <p:cNvSpPr>
            <a:spLocks noGrp="1"/>
          </p:cNvSpPr>
          <p:nvPr>
            <p:ph idx="1"/>
          </p:nvPr>
        </p:nvSpPr>
        <p:spPr>
          <a:xfrm>
            <a:off x="0" y="1600200"/>
            <a:ext cx="9144000" cy="5257800"/>
          </a:xfrm>
          <a:solidFill>
            <a:srgbClr val="FFFF00"/>
          </a:solidFill>
        </p:spPr>
        <p:txBody>
          <a:bodyPr>
            <a:normAutofit/>
          </a:bodyPr>
          <a:lstStyle/>
          <a:p>
            <a:r>
              <a:rPr lang="ja-JP" altLang="en-US" sz="3500" b="1" dirty="0">
                <a:solidFill>
                  <a:srgbClr val="FF0000"/>
                </a:solidFill>
              </a:rPr>
              <a:t>存在 身陷 在 因素律条</a:t>
            </a:r>
            <a:r>
              <a:rPr lang="ja-JP" altLang="en-US" sz="3500" b="1" dirty="0" smtClean="0">
                <a:solidFill>
                  <a:srgbClr val="FF0000"/>
                </a:solidFill>
              </a:rPr>
              <a:t>件 </a:t>
            </a:r>
            <a:r>
              <a:rPr lang="ja-JP" altLang="en-US" sz="3500" b="1" dirty="0">
                <a:solidFill>
                  <a:srgbClr val="FF0000"/>
                </a:solidFill>
              </a:rPr>
              <a:t>的</a:t>
            </a:r>
            <a:r>
              <a:rPr lang="ja-JP" altLang="en-US" sz="3500" b="1" dirty="0" smtClean="0">
                <a:solidFill>
                  <a:srgbClr val="FF0000"/>
                </a:solidFill>
              </a:rPr>
              <a:t>  虎</a:t>
            </a:r>
            <a:r>
              <a:rPr lang="ja-JP" altLang="en-US" sz="3500" b="1" dirty="0">
                <a:solidFill>
                  <a:srgbClr val="FF0000"/>
                </a:solidFill>
              </a:rPr>
              <a:t>口 </a:t>
            </a:r>
            <a:r>
              <a:rPr lang="ja-JP" altLang="en-US" sz="3500" b="1" dirty="0" smtClean="0">
                <a:solidFill>
                  <a:srgbClr val="FF0000"/>
                </a:solidFill>
              </a:rPr>
              <a:t> </a:t>
            </a:r>
            <a:endParaRPr lang="en-US" altLang="ja-JP" sz="3500" b="1" dirty="0" smtClean="0">
              <a:solidFill>
                <a:srgbClr val="FF0000"/>
              </a:solidFill>
            </a:endParaRPr>
          </a:p>
          <a:p>
            <a:r>
              <a:rPr lang="en-US" sz="1400" dirty="0" smtClean="0"/>
              <a:t>Are trapped in webs of causality…</a:t>
            </a:r>
          </a:p>
          <a:p>
            <a:r>
              <a:rPr lang="ja-JP" altLang="en-US" sz="3500" b="1" dirty="0">
                <a:solidFill>
                  <a:srgbClr val="FF0000"/>
                </a:solidFill>
              </a:rPr>
              <a:t>汉语</a:t>
            </a:r>
            <a:endParaRPr lang="en-US" sz="3500" b="1" dirty="0">
              <a:solidFill>
                <a:srgbClr val="FF0000"/>
              </a:solidFill>
            </a:endParaRPr>
          </a:p>
          <a:p>
            <a:r>
              <a:rPr lang="en-US" sz="1400" dirty="0" smtClean="0"/>
              <a:t>If this </a:t>
            </a:r>
            <a:r>
              <a:rPr lang="en-US" sz="1400" dirty="0" smtClean="0">
                <a:sym typeface="Wingdings" pitchFamily="2" charset="2"/>
              </a:rPr>
              <a:t> then that!!! … that’s logic.</a:t>
            </a:r>
          </a:p>
          <a:p>
            <a:r>
              <a:rPr lang="ja-JP" altLang="en-US" sz="3500" b="1" dirty="0">
                <a:solidFill>
                  <a:srgbClr val="FF0000"/>
                </a:solidFill>
              </a:rPr>
              <a:t>汉语</a:t>
            </a:r>
            <a:endParaRPr lang="en-US" sz="3500" b="1" dirty="0">
              <a:solidFill>
                <a:srgbClr val="FF0000"/>
              </a:solidFill>
              <a:sym typeface="Wingdings" pitchFamily="2" charset="2"/>
            </a:endParaRPr>
          </a:p>
          <a:p>
            <a:r>
              <a:rPr lang="en-US" sz="1400" dirty="0" smtClean="0">
                <a:sym typeface="Wingdings" pitchFamily="2" charset="2"/>
              </a:rPr>
              <a:t>Sometimes it’s very useful, but sometimes it kills us with stress…</a:t>
            </a:r>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95775"/>
            <a:ext cx="28575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857750"/>
            <a:ext cx="28575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840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solidFill>
        </p:spPr>
        <p:txBody>
          <a:bodyPr>
            <a:normAutofit/>
          </a:bodyPr>
          <a:lstStyle/>
          <a:p>
            <a:r>
              <a:rPr lang="ja-JP" altLang="en-US" dirty="0" smtClean="0">
                <a:solidFill>
                  <a:schemeClr val="bg1"/>
                </a:solidFill>
              </a:rPr>
              <a:t>公案 </a:t>
            </a:r>
            <a:r>
              <a:rPr lang="en-US" altLang="ja-JP" sz="1400" dirty="0">
                <a:solidFill>
                  <a:schemeClr val="bg1"/>
                </a:solidFill>
              </a:rPr>
              <a:t>(</a:t>
            </a:r>
            <a:r>
              <a:rPr lang="en-US" sz="1400" dirty="0" err="1" smtClean="0">
                <a:solidFill>
                  <a:schemeClr val="bg1"/>
                </a:solidFill>
              </a:rPr>
              <a:t>gōng‘àn</a:t>
            </a:r>
            <a:r>
              <a:rPr lang="en-US" sz="1600" dirty="0" smtClean="0">
                <a:solidFill>
                  <a:schemeClr val="bg1"/>
                </a:solidFill>
              </a:rPr>
              <a:t>/</a:t>
            </a:r>
            <a:r>
              <a:rPr lang="en-US" altLang="ja-JP" sz="1600" dirty="0" err="1" smtClean="0">
                <a:solidFill>
                  <a:schemeClr val="bg1"/>
                </a:solidFill>
              </a:rPr>
              <a:t>Koan</a:t>
            </a:r>
            <a:r>
              <a:rPr lang="en-US" altLang="ja-JP" sz="1600" dirty="0" smtClean="0">
                <a:solidFill>
                  <a:schemeClr val="bg1"/>
                </a:solidFill>
              </a:rPr>
              <a:t>) </a:t>
            </a:r>
            <a:r>
              <a:rPr lang="ja-JP" altLang="en-US" dirty="0" smtClean="0">
                <a:solidFill>
                  <a:srgbClr val="FF0000"/>
                </a:solidFill>
              </a:rPr>
              <a:t>和</a:t>
            </a:r>
            <a:r>
              <a:rPr lang="ja-JP" altLang="en-US" dirty="0" smtClean="0">
                <a:solidFill>
                  <a:schemeClr val="bg1"/>
                </a:solidFill>
              </a:rPr>
              <a:t> </a:t>
            </a:r>
            <a:r>
              <a:rPr lang="ja-JP" altLang="en-US" b="1" dirty="0" smtClean="0">
                <a:solidFill>
                  <a:schemeClr val="bg1"/>
                </a:solidFill>
              </a:rPr>
              <a:t>曼</a:t>
            </a:r>
            <a:r>
              <a:rPr lang="ja-JP" altLang="en-US" b="1" dirty="0">
                <a:solidFill>
                  <a:schemeClr val="bg1"/>
                </a:solidFill>
              </a:rPr>
              <a:t>特拉</a:t>
            </a:r>
            <a:r>
              <a:rPr lang="ja-JP" altLang="en-US" sz="1600" dirty="0">
                <a:solidFill>
                  <a:schemeClr val="bg1"/>
                </a:solidFill>
              </a:rPr>
              <a:t> </a:t>
            </a:r>
            <a:r>
              <a:rPr lang="en-US" altLang="ja-JP" sz="1600" dirty="0">
                <a:solidFill>
                  <a:schemeClr val="bg1"/>
                </a:solidFill>
              </a:rPr>
              <a:t>(</a:t>
            </a:r>
            <a:r>
              <a:rPr lang="en-US" sz="1600" dirty="0" err="1">
                <a:solidFill>
                  <a:schemeClr val="bg1"/>
                </a:solidFill>
              </a:rPr>
              <a:t>Màntèlā</a:t>
            </a:r>
            <a:r>
              <a:rPr lang="en-US" sz="1600" dirty="0">
                <a:solidFill>
                  <a:schemeClr val="bg1"/>
                </a:solidFill>
              </a:rPr>
              <a:t>/Mantra) </a:t>
            </a:r>
          </a:p>
        </p:txBody>
      </p:sp>
      <p:sp>
        <p:nvSpPr>
          <p:cNvPr id="5" name="Content Placeholder 4"/>
          <p:cNvSpPr>
            <a:spLocks noGrp="1"/>
          </p:cNvSpPr>
          <p:nvPr>
            <p:ph idx="1"/>
          </p:nvPr>
        </p:nvSpPr>
        <p:spPr>
          <a:xfrm>
            <a:off x="26126" y="1480457"/>
            <a:ext cx="6829425" cy="4953000"/>
          </a:xfrm>
        </p:spPr>
        <p:txBody>
          <a:bodyPr>
            <a:normAutofit/>
          </a:bodyPr>
          <a:lstStyle/>
          <a:p>
            <a:r>
              <a:rPr lang="ja-JP" altLang="en-US" sz="2500" b="1" dirty="0">
                <a:solidFill>
                  <a:srgbClr val="FF0000"/>
                </a:solidFill>
              </a:rPr>
              <a:t>汉语</a:t>
            </a:r>
            <a:endParaRPr lang="en-US" sz="2500" dirty="0" smtClean="0"/>
          </a:p>
          <a:p>
            <a:r>
              <a:rPr lang="en-US" sz="1400" dirty="0" smtClean="0"/>
              <a:t>…are two ways to stop the logic at least for a while.</a:t>
            </a:r>
          </a:p>
          <a:p>
            <a:r>
              <a:rPr lang="ja-JP" altLang="en-US" sz="2500" b="1" dirty="0">
                <a:solidFill>
                  <a:srgbClr val="FF0000"/>
                </a:solidFill>
              </a:rPr>
              <a:t>汉语</a:t>
            </a:r>
            <a:endParaRPr lang="en-US" sz="2500" dirty="0" smtClean="0"/>
          </a:p>
          <a:p>
            <a:r>
              <a:rPr lang="en-US" sz="1400" dirty="0" smtClean="0"/>
              <a:t>A monk (</a:t>
            </a:r>
            <a:r>
              <a:rPr lang="ja-JP" altLang="en-US" sz="1400" dirty="0"/>
              <a:t>和尚</a:t>
            </a:r>
            <a:r>
              <a:rPr lang="en-US" sz="1400" dirty="0" smtClean="0"/>
              <a:t>) once asked Tang Dynasty (</a:t>
            </a:r>
            <a:r>
              <a:rPr lang="ja-JP" altLang="en-US" sz="1400" dirty="0"/>
              <a:t>大唐</a:t>
            </a:r>
            <a:r>
              <a:rPr lang="en-US" sz="1400" dirty="0" smtClean="0"/>
              <a:t>) Chan </a:t>
            </a:r>
            <a:r>
              <a:rPr lang="ja-JP" altLang="en-US" sz="1400" dirty="0"/>
              <a:t>禅</a:t>
            </a:r>
            <a:r>
              <a:rPr lang="en-US" sz="1400" dirty="0" smtClean="0"/>
              <a:t> Master </a:t>
            </a:r>
            <a:r>
              <a:rPr lang="en-US" sz="1400" dirty="0" err="1" smtClean="0"/>
              <a:t>Zhaozhou</a:t>
            </a:r>
            <a:r>
              <a:rPr lang="en-US" sz="1400" dirty="0" smtClean="0"/>
              <a:t> </a:t>
            </a:r>
            <a:r>
              <a:rPr lang="en-US" sz="1400" dirty="0" err="1" smtClean="0"/>
              <a:t>Congshen</a:t>
            </a:r>
            <a:r>
              <a:rPr lang="en-US" sz="1400" dirty="0" smtClean="0"/>
              <a:t> (</a:t>
            </a:r>
            <a:r>
              <a:rPr lang="ja-JP" altLang="en-US" sz="1400" dirty="0"/>
              <a:t>赵州禅师 </a:t>
            </a:r>
            <a:r>
              <a:rPr lang="ja-JP" altLang="en-US" sz="1400" dirty="0" smtClean="0"/>
              <a:t> </a:t>
            </a:r>
            <a:r>
              <a:rPr lang="en-US" sz="1400" dirty="0" smtClean="0"/>
              <a:t>778-897): “Does a dog have Buddha nature?” (</a:t>
            </a:r>
            <a:r>
              <a:rPr lang="ja-JP" altLang="en-US" sz="1400" dirty="0"/>
              <a:t>狗会有佛</a:t>
            </a:r>
            <a:r>
              <a:rPr lang="ja-JP" altLang="en-US" sz="1400" dirty="0" smtClean="0"/>
              <a:t>性</a:t>
            </a:r>
            <a:r>
              <a:rPr lang="en-US" altLang="ja-JP" sz="1400" dirty="0" smtClean="0"/>
              <a:t>?</a:t>
            </a:r>
            <a:r>
              <a:rPr lang="en-US" sz="1400" dirty="0" smtClean="0"/>
              <a:t>)  </a:t>
            </a:r>
            <a:r>
              <a:rPr lang="en-US" sz="1400" dirty="0" err="1" smtClean="0"/>
              <a:t>Zhaozhou</a:t>
            </a:r>
            <a:r>
              <a:rPr lang="en-US" sz="1400" dirty="0" smtClean="0"/>
              <a:t> replied (</a:t>
            </a:r>
            <a:r>
              <a:rPr lang="ja-JP" altLang="en-US" sz="1400" dirty="0"/>
              <a:t>回答</a:t>
            </a:r>
            <a:r>
              <a:rPr lang="en-US" sz="1400" dirty="0" smtClean="0"/>
              <a:t>) “No.”  (</a:t>
            </a:r>
            <a:r>
              <a:rPr lang="ja-JP" altLang="en-US" sz="1400" dirty="0"/>
              <a:t>無門關</a:t>
            </a:r>
            <a:r>
              <a:rPr lang="en-US" sz="1400" dirty="0" smtClean="0"/>
              <a:t>)</a:t>
            </a:r>
          </a:p>
          <a:p>
            <a:r>
              <a:rPr lang="ja-JP" altLang="en-US" sz="2500" b="1" dirty="0">
                <a:solidFill>
                  <a:srgbClr val="FF0000"/>
                </a:solidFill>
              </a:rPr>
              <a:t>汉语</a:t>
            </a:r>
            <a:endParaRPr lang="en-US" sz="2500" dirty="0" smtClean="0"/>
          </a:p>
          <a:p>
            <a:r>
              <a:rPr lang="en-US" sz="1400" dirty="0" smtClean="0"/>
              <a:t>This stops the mind because it directly contradicts the Mahayana belief that all things have the Buddha nature. </a:t>
            </a:r>
            <a:endParaRPr lang="en-US" sz="1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1447799"/>
            <a:ext cx="2057400" cy="316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999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52400"/>
            <a:ext cx="6553200" cy="5973763"/>
          </a:xfrm>
        </p:spPr>
        <p:txBody>
          <a:bodyPr>
            <a:normAutofit/>
          </a:bodyPr>
          <a:lstStyle/>
          <a:p>
            <a:r>
              <a:rPr lang="ja-JP" altLang="en-US" sz="3500" b="1" dirty="0">
                <a:solidFill>
                  <a:srgbClr val="FF0000"/>
                </a:solidFill>
              </a:rPr>
              <a:t>汉</a:t>
            </a:r>
            <a:r>
              <a:rPr lang="ja-JP" altLang="en-US" sz="3500" b="1" dirty="0" smtClean="0">
                <a:solidFill>
                  <a:srgbClr val="FF0000"/>
                </a:solidFill>
              </a:rPr>
              <a:t>语</a:t>
            </a:r>
            <a:r>
              <a:rPr lang="en-US" altLang="ja-JP" sz="3500" b="1" dirty="0" smtClean="0">
                <a:solidFill>
                  <a:srgbClr val="FF0000"/>
                </a:solidFill>
              </a:rPr>
              <a:t>…</a:t>
            </a:r>
            <a:endParaRPr lang="en-US" sz="3500" i="1" dirty="0" smtClean="0"/>
          </a:p>
          <a:p>
            <a:r>
              <a:rPr lang="en-US" sz="1400" i="1" dirty="0" smtClean="0"/>
              <a:t>Two </a:t>
            </a:r>
            <a:r>
              <a:rPr lang="en-US" sz="1400" i="1" dirty="0"/>
              <a:t>monks were watching a flag flapping in the wind. One said to the other, "The flag is moving</a:t>
            </a:r>
            <a:r>
              <a:rPr lang="en-US" sz="1400" i="1" dirty="0" smtClean="0"/>
              <a:t>.“ The </a:t>
            </a:r>
            <a:r>
              <a:rPr lang="en-US" sz="1400" i="1" dirty="0"/>
              <a:t>other replied, "The wind is moving."</a:t>
            </a:r>
            <a:r>
              <a:rPr lang="en-US" sz="1400" i="1" dirty="0" err="1"/>
              <a:t>Huineng</a:t>
            </a:r>
            <a:r>
              <a:rPr lang="en-US" sz="1400" i="1" dirty="0"/>
              <a:t> overheard this. He said, "Not the flag, not the wind; mind is moving."</a:t>
            </a:r>
            <a:endParaRPr 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 y="0"/>
            <a:ext cx="2131423" cy="495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48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ja-JP" altLang="en-US" sz="3000" b="1" dirty="0">
                <a:solidFill>
                  <a:srgbClr val="FF0000"/>
                </a:solidFill>
              </a:rPr>
              <a:t>汉语</a:t>
            </a:r>
            <a:r>
              <a:rPr lang="en-US" sz="1400" dirty="0" smtClean="0"/>
              <a:t/>
            </a:r>
            <a:br>
              <a:rPr lang="en-US" sz="1400" dirty="0" smtClean="0"/>
            </a:br>
            <a:r>
              <a:rPr lang="en-US" sz="1400" dirty="0" smtClean="0"/>
              <a:t>But,</a:t>
            </a:r>
            <a:r>
              <a:rPr lang="ja-JP" altLang="en-US" sz="1400" dirty="0"/>
              <a:t>和</a:t>
            </a:r>
            <a:r>
              <a:rPr lang="en-US" sz="1400" dirty="0"/>
              <a:t>  </a:t>
            </a:r>
            <a:r>
              <a:rPr lang="ja-JP" altLang="en-US" sz="1400" dirty="0"/>
              <a:t>公案 </a:t>
            </a:r>
            <a:r>
              <a:rPr lang="en-US" altLang="ja-JP" sz="1400" dirty="0"/>
              <a:t>(</a:t>
            </a:r>
            <a:r>
              <a:rPr lang="en-US" sz="1400" dirty="0" err="1" smtClean="0"/>
              <a:t>gōng'àn</a:t>
            </a:r>
            <a:r>
              <a:rPr lang="en-US" sz="1400" dirty="0" smtClean="0"/>
              <a:t>/</a:t>
            </a:r>
            <a:r>
              <a:rPr lang="en-US" altLang="ja-JP" sz="1400" dirty="0" err="1" smtClean="0"/>
              <a:t>Koan</a:t>
            </a:r>
            <a:r>
              <a:rPr lang="en-US" altLang="ja-JP" sz="1400" dirty="0" smtClean="0"/>
              <a:t>) are m</a:t>
            </a:r>
            <a:r>
              <a:rPr lang="en-US" sz="1400" dirty="0" smtClean="0"/>
              <a:t>ore </a:t>
            </a:r>
            <a:r>
              <a:rPr lang="en-US" sz="1400" dirty="0"/>
              <a:t>than paradoxical nonsense…</a:t>
            </a:r>
            <a:br>
              <a:rPr lang="en-US" sz="1400" dirty="0"/>
            </a:br>
            <a:endParaRPr lang="en-US" sz="1400" dirty="0"/>
          </a:p>
        </p:txBody>
      </p:sp>
      <p:sp>
        <p:nvSpPr>
          <p:cNvPr id="3" name="Content Placeholder 2"/>
          <p:cNvSpPr>
            <a:spLocks noGrp="1"/>
          </p:cNvSpPr>
          <p:nvPr>
            <p:ph idx="1"/>
          </p:nvPr>
        </p:nvSpPr>
        <p:spPr>
          <a:xfrm>
            <a:off x="457200" y="1143000"/>
            <a:ext cx="8458200" cy="5486400"/>
          </a:xfrm>
        </p:spPr>
        <p:txBody>
          <a:bodyPr>
            <a:normAutofit/>
          </a:bodyPr>
          <a:lstStyle/>
          <a:p>
            <a:pPr marL="0" indent="0">
              <a:buNone/>
            </a:pPr>
            <a:r>
              <a:rPr lang="ja-JP" altLang="en-US" sz="2500" b="1" dirty="0" smtClean="0">
                <a:solidFill>
                  <a:srgbClr val="FF0000"/>
                </a:solidFill>
              </a:rPr>
              <a:t>汉</a:t>
            </a:r>
            <a:r>
              <a:rPr lang="ja-JP" altLang="en-US" sz="2500" b="1" dirty="0">
                <a:solidFill>
                  <a:srgbClr val="FF0000"/>
                </a:solidFill>
              </a:rPr>
              <a:t>语</a:t>
            </a:r>
            <a:endParaRPr lang="en-US" sz="2500" dirty="0" smtClean="0"/>
          </a:p>
          <a:p>
            <a:pPr marL="0" indent="0">
              <a:buNone/>
            </a:pPr>
            <a:r>
              <a:rPr lang="en-US" sz="1400" dirty="0" smtClean="0"/>
              <a:t>Calling the writings of Chan master “public cases” (gong an) started during the Tang Dynasty and became popular during the Song Dynasty. They are in one way an expression of official documents of secular law. When facing a wall (in meditation) it is the zero point. The perceptive master tests for this with scolding, shouting and even blows to see the real extent of attainment, like an old magistrate testing evidence.</a:t>
            </a:r>
            <a:endParaRPr lang="en-US" sz="1400" dirty="0"/>
          </a:p>
        </p:txBody>
      </p:sp>
    </p:spTree>
    <p:extLst>
      <p:ext uri="{BB962C8B-B14F-4D97-AF65-F5344CB8AC3E}">
        <p14:creationId xmlns:p14="http://schemas.microsoft.com/office/powerpoint/2010/main" val="423837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
            <a:ext cx="6781800" cy="975360"/>
          </a:xfrm>
        </p:spPr>
        <p:txBody>
          <a:bodyPr>
            <a:normAutofit/>
          </a:bodyPr>
          <a:lstStyle/>
          <a:p>
            <a:r>
              <a:rPr lang="ja-JP" altLang="en-US" sz="1200" b="1" dirty="0">
                <a:solidFill>
                  <a:srgbClr val="FF0000"/>
                </a:solidFill>
              </a:rPr>
              <a:t>汉</a:t>
            </a:r>
            <a:r>
              <a:rPr lang="ja-JP" altLang="en-US" sz="1200" b="1" dirty="0" smtClean="0">
                <a:solidFill>
                  <a:srgbClr val="FF0000"/>
                </a:solidFill>
              </a:rPr>
              <a:t>语 </a:t>
            </a:r>
            <a:r>
              <a:rPr lang="en-US" altLang="ja-JP" sz="1200" b="1" dirty="0" smtClean="0">
                <a:solidFill>
                  <a:srgbClr val="FF0000"/>
                </a:solidFill>
              </a:rPr>
              <a:t/>
            </a:r>
            <a:br>
              <a:rPr lang="en-US" altLang="ja-JP" sz="1200" b="1" dirty="0" smtClean="0">
                <a:solidFill>
                  <a:srgbClr val="FF0000"/>
                </a:solidFill>
              </a:rPr>
            </a:br>
            <a:r>
              <a:rPr lang="en-US" sz="1200" dirty="0" smtClean="0"/>
              <a:t>Another example of the legal metaphor…</a:t>
            </a:r>
            <a:br>
              <a:rPr lang="en-US" sz="1200" dirty="0" smtClean="0"/>
            </a:br>
            <a:endParaRPr lang="en-US" sz="1200" dirty="0"/>
          </a:p>
        </p:txBody>
      </p:sp>
      <p:sp>
        <p:nvSpPr>
          <p:cNvPr id="3" name="Content Placeholder 2"/>
          <p:cNvSpPr>
            <a:spLocks noGrp="1"/>
          </p:cNvSpPr>
          <p:nvPr>
            <p:ph idx="1"/>
          </p:nvPr>
        </p:nvSpPr>
        <p:spPr>
          <a:xfrm>
            <a:off x="0" y="0"/>
            <a:ext cx="2438400" cy="4800600"/>
          </a:xfrm>
        </p:spPr>
        <p:txBody>
          <a:bodyPr>
            <a:normAutofit/>
          </a:bodyPr>
          <a:lstStyle/>
          <a:p>
            <a:pPr marL="0" indent="0">
              <a:buNone/>
            </a:pPr>
            <a:r>
              <a:rPr lang="en-US" sz="1300" dirty="0" smtClean="0"/>
              <a:t>In the Evening talks in a Mountain Hut (</a:t>
            </a:r>
            <a:r>
              <a:rPr lang="en-US" sz="1300" dirty="0" err="1" smtClean="0"/>
              <a:t>Shanfang</a:t>
            </a:r>
            <a:r>
              <a:rPr lang="en-US" sz="1300" dirty="0" smtClean="0"/>
              <a:t> </a:t>
            </a:r>
            <a:r>
              <a:rPr lang="en-US" sz="1300" dirty="0" err="1" smtClean="0"/>
              <a:t>Yehua</a:t>
            </a:r>
            <a:r>
              <a:rPr lang="en-US" sz="1300" dirty="0" smtClean="0"/>
              <a:t>) by </a:t>
            </a:r>
            <a:r>
              <a:rPr lang="en-US" sz="1300" dirty="0" err="1" smtClean="0"/>
              <a:t>Zhongfeng</a:t>
            </a:r>
            <a:r>
              <a:rPr lang="en-US" sz="1300" dirty="0" smtClean="0"/>
              <a:t> </a:t>
            </a:r>
            <a:r>
              <a:rPr lang="en-US" sz="1300" dirty="0" err="1" smtClean="0"/>
              <a:t>Mingben</a:t>
            </a:r>
            <a:r>
              <a:rPr lang="en-US" sz="1300" dirty="0" smtClean="0"/>
              <a:t> (1263-1323) it says:</a:t>
            </a:r>
          </a:p>
          <a:p>
            <a:pPr marL="0" indent="0">
              <a:buNone/>
            </a:pPr>
            <a:r>
              <a:rPr lang="en-US" sz="1300" b="1" dirty="0" smtClean="0">
                <a:solidFill>
                  <a:srgbClr val="0070C0"/>
                </a:solidFill>
              </a:rPr>
              <a:t>“Someone asked, “why is it that the devices and encounters of the Buddha and patriarchs are commonly called public cases (</a:t>
            </a:r>
            <a:r>
              <a:rPr lang="en-US" sz="1300" b="1" dirty="0" err="1" smtClean="0">
                <a:solidFill>
                  <a:srgbClr val="0070C0"/>
                </a:solidFill>
              </a:rPr>
              <a:t>gong’an</a:t>
            </a:r>
            <a:r>
              <a:rPr lang="en-US" sz="1300" b="1" dirty="0" smtClean="0">
                <a:solidFill>
                  <a:srgbClr val="0070C0"/>
                </a:solidFill>
              </a:rPr>
              <a:t>)? </a:t>
            </a:r>
            <a:r>
              <a:rPr lang="en-US" sz="1300" b="1" dirty="0" err="1" smtClean="0">
                <a:solidFill>
                  <a:srgbClr val="0070C0"/>
                </a:solidFill>
              </a:rPr>
              <a:t>Huan</a:t>
            </a:r>
            <a:r>
              <a:rPr lang="en-US" sz="1300" b="1" dirty="0" smtClean="0">
                <a:solidFill>
                  <a:srgbClr val="0070C0"/>
                </a:solidFill>
              </a:rPr>
              <a:t> (</a:t>
            </a:r>
            <a:r>
              <a:rPr lang="en-US" sz="1300" b="1" dirty="0" err="1" smtClean="0">
                <a:solidFill>
                  <a:srgbClr val="0070C0"/>
                </a:solidFill>
              </a:rPr>
              <a:t>Zhongfeng</a:t>
            </a:r>
            <a:r>
              <a:rPr lang="en-US" sz="1300" b="1" dirty="0" smtClean="0">
                <a:solidFill>
                  <a:srgbClr val="0070C0"/>
                </a:solidFill>
              </a:rPr>
              <a:t>) replied: “Public cases” are likened to case documents of the public court (</a:t>
            </a:r>
            <a:r>
              <a:rPr lang="en-US" sz="1300" b="1" dirty="0" err="1" smtClean="0">
                <a:solidFill>
                  <a:srgbClr val="0070C0"/>
                </a:solidFill>
              </a:rPr>
              <a:t>gongfu</a:t>
            </a:r>
            <a:r>
              <a:rPr lang="en-US" sz="1300" b="1" dirty="0">
                <a:solidFill>
                  <a:srgbClr val="0070C0"/>
                </a:solidFill>
              </a:rPr>
              <a:t> </a:t>
            </a:r>
            <a:r>
              <a:rPr lang="en-US" sz="1300" b="1" dirty="0" err="1" smtClean="0">
                <a:solidFill>
                  <a:srgbClr val="0070C0"/>
                </a:solidFill>
              </a:rPr>
              <a:t>zhi</a:t>
            </a:r>
            <a:r>
              <a:rPr lang="en-US" sz="1300" b="1" dirty="0" smtClean="0">
                <a:solidFill>
                  <a:srgbClr val="0070C0"/>
                </a:solidFill>
              </a:rPr>
              <a:t> </a:t>
            </a:r>
            <a:r>
              <a:rPr lang="en-US" sz="1300" b="1" dirty="0" err="1" smtClean="0">
                <a:solidFill>
                  <a:srgbClr val="0070C0"/>
                </a:solidFill>
              </a:rPr>
              <a:t>andu</a:t>
            </a:r>
            <a:r>
              <a:rPr lang="en-US" sz="1300" b="1" dirty="0" smtClean="0">
                <a:solidFill>
                  <a:srgbClr val="0070C0"/>
                </a:solidFill>
              </a:rPr>
              <a:t>). They embody the law, and thus the control of disorder through the Kingly Way truly depends on them. “Public (gong) refers to the ultimate principle (li) by which the sages unify the wheel ruts and standardize the roads through the empire. “Cases (an) are the authoritative writings recording the principles set forth by the sages. ..”</a:t>
            </a:r>
            <a:endParaRPr lang="en-US" sz="1300" b="1" dirty="0">
              <a:solidFill>
                <a:srgbClr val="0070C0"/>
              </a:solidFill>
            </a:endParaRPr>
          </a:p>
        </p:txBody>
      </p:sp>
      <p:sp>
        <p:nvSpPr>
          <p:cNvPr id="4" name="TextBox 3"/>
          <p:cNvSpPr txBox="1"/>
          <p:nvPr/>
        </p:nvSpPr>
        <p:spPr>
          <a:xfrm>
            <a:off x="80554" y="6606438"/>
            <a:ext cx="8915400" cy="246221"/>
          </a:xfrm>
          <a:prstGeom prst="rect">
            <a:avLst/>
          </a:prstGeom>
          <a:solidFill>
            <a:schemeClr val="tx1"/>
          </a:solidFill>
        </p:spPr>
        <p:txBody>
          <a:bodyPr wrap="square" rtlCol="0">
            <a:spAutoFit/>
          </a:bodyPr>
          <a:lstStyle/>
          <a:p>
            <a:r>
              <a:rPr lang="en-US" sz="1000" dirty="0" smtClean="0">
                <a:solidFill>
                  <a:schemeClr val="bg1"/>
                </a:solidFill>
              </a:rPr>
              <a:t>Reference: http</a:t>
            </a:r>
            <a:r>
              <a:rPr lang="en-US" sz="1000" dirty="0">
                <a:solidFill>
                  <a:schemeClr val="bg1"/>
                </a:solidFill>
              </a:rPr>
              <a:t>://114.64.255.26/buddhiststudies.berkeley.edu/people/faculty/sharf/documents/Sharf%202007%20Chan%20Gongan.pdf?y=yjwt08</a:t>
            </a:r>
          </a:p>
        </p:txBody>
      </p:sp>
      <p:sp>
        <p:nvSpPr>
          <p:cNvPr id="6" name="TextBox 5"/>
          <p:cNvSpPr txBox="1"/>
          <p:nvPr/>
        </p:nvSpPr>
        <p:spPr>
          <a:xfrm>
            <a:off x="2895600" y="1138282"/>
            <a:ext cx="5943600" cy="600164"/>
          </a:xfrm>
          <a:prstGeom prst="rect">
            <a:avLst/>
          </a:prstGeom>
          <a:noFill/>
        </p:spPr>
        <p:txBody>
          <a:bodyPr wrap="square" rtlCol="0">
            <a:spAutoFit/>
          </a:bodyPr>
          <a:lstStyle/>
          <a:p>
            <a:r>
              <a:rPr lang="ja-JP" altLang="en-US" sz="3000" b="1" dirty="0"/>
              <a:t>山房 夜</a:t>
            </a:r>
            <a:r>
              <a:rPr lang="ja-JP" altLang="en-US" sz="3000" b="1" dirty="0" smtClean="0"/>
              <a:t>话</a:t>
            </a:r>
            <a:r>
              <a:rPr lang="en-US" altLang="ja-JP" sz="3000" b="1" dirty="0" smtClean="0"/>
              <a:t>… </a:t>
            </a:r>
            <a:r>
              <a:rPr lang="ja-JP" altLang="en-US" sz="3200" b="1" dirty="0" smtClean="0">
                <a:solidFill>
                  <a:srgbClr val="FF0000"/>
                </a:solidFill>
              </a:rPr>
              <a:t>汉语</a:t>
            </a:r>
            <a:r>
              <a:rPr lang="en-US" altLang="ja-JP" sz="3200" b="1" dirty="0" smtClean="0">
                <a:solidFill>
                  <a:srgbClr val="FF0000"/>
                </a:solidFill>
              </a:rPr>
              <a:t>…</a:t>
            </a:r>
            <a:endParaRPr lang="en-US" sz="3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 y="4891938"/>
            <a:ext cx="110871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252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1454</Words>
  <Application>Microsoft Office PowerPoint</Application>
  <PresentationFormat>On-screen Show (4:3)</PresentationFormat>
  <Paragraphs>164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科学 和 佛教  Science and Buddhism</vt:lpstr>
      <vt:lpstr>PowerPoint Presentation</vt:lpstr>
      <vt:lpstr>汉语 Chan is about:</vt:lpstr>
      <vt:lpstr>坐禅 Zuòchán – deep meditation</vt:lpstr>
      <vt:lpstr>我们 现代的 人… We modern humans…</vt:lpstr>
      <vt:lpstr>公案 (gōng‘àn/Koan) 和 曼特拉 (Màntèlā/Mantra) </vt:lpstr>
      <vt:lpstr>PowerPoint Presentation</vt:lpstr>
      <vt:lpstr>汉语 But,和  公案 (gōng'àn/Koan) are more than paradoxical nonsense… </vt:lpstr>
      <vt:lpstr>汉语  Another example of the legal metaphor… </vt:lpstr>
      <vt:lpstr>PowerPoint Presentation</vt:lpstr>
      <vt:lpstr>汉语 Modern Scientists are discovering…</vt:lpstr>
      <vt:lpstr>  汉语 Many if not most diseases are stress related. </vt:lpstr>
      <vt:lpstr> From a systems analysis 系统分析view</vt:lpstr>
      <vt:lpstr>PowerPoint Presentation</vt:lpstr>
      <vt:lpstr>Zuòchán – deep meditation</vt:lpstr>
      <vt:lpstr>PowerPoint Presentation</vt:lpstr>
      <vt:lpstr>汉语  “The way that can be spoken of is not the true way.” (道德经) </vt:lpstr>
      <vt:lpstr>PowerPoint Presentation</vt:lpstr>
      <vt:lpstr>PowerPoint Presentation</vt:lpstr>
      <vt:lpstr>但是 存在 和  不存在? But, being and non-being?</vt:lpstr>
      <vt:lpstr>白衣苍狗 -  無 常 Impermanence </vt:lpstr>
      <vt:lpstr>汉语… Some scientists believe in…</vt:lpstr>
      <vt:lpstr>汉语…  “Darkness within darkness the gateway to all mystery.” (道德经) </vt:lpstr>
      <vt:lpstr>PowerPoint Presentation</vt:lpstr>
      <vt:lpstr>汉语… Some mistakes… maybe</vt:lpstr>
      <vt:lpstr>禅佛教 和道教 Chan Buddhism and Daoism…</vt:lpstr>
      <vt:lpstr>汉语 About science…</vt:lpstr>
      <vt:lpstr>最后  Finally</vt:lpstr>
      <vt:lpstr>和…谢谢! And,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Buddhism</dc:title>
  <dc:creator>hp</dc:creator>
  <cp:lastModifiedBy>hp</cp:lastModifiedBy>
  <cp:revision>69</cp:revision>
  <dcterms:created xsi:type="dcterms:W3CDTF">2013-03-04T19:06:47Z</dcterms:created>
  <dcterms:modified xsi:type="dcterms:W3CDTF">2013-06-25T02:38:39Z</dcterms:modified>
</cp:coreProperties>
</file>